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301" r:id="rId5"/>
    <p:sldId id="257" r:id="rId6"/>
    <p:sldId id="260" r:id="rId7"/>
    <p:sldId id="263" r:id="rId8"/>
    <p:sldId id="261" r:id="rId9"/>
    <p:sldId id="264" r:id="rId10"/>
    <p:sldId id="267" r:id="rId11"/>
    <p:sldId id="286" r:id="rId12"/>
    <p:sldId id="268" r:id="rId13"/>
    <p:sldId id="271" r:id="rId14"/>
    <p:sldId id="270" r:id="rId15"/>
    <p:sldId id="269" r:id="rId16"/>
    <p:sldId id="273" r:id="rId17"/>
    <p:sldId id="272" r:id="rId18"/>
    <p:sldId id="302" r:id="rId19"/>
    <p:sldId id="262" r:id="rId20"/>
    <p:sldId id="265" r:id="rId21"/>
    <p:sldId id="266" r:id="rId22"/>
    <p:sldId id="274" r:id="rId23"/>
    <p:sldId id="278" r:id="rId24"/>
    <p:sldId id="281" r:id="rId25"/>
    <p:sldId id="280" r:id="rId26"/>
    <p:sldId id="289" r:id="rId27"/>
    <p:sldId id="282" r:id="rId28"/>
    <p:sldId id="285" r:id="rId29"/>
    <p:sldId id="283" r:id="rId30"/>
    <p:sldId id="284" r:id="rId31"/>
    <p:sldId id="288" r:id="rId32"/>
    <p:sldId id="303" r:id="rId33"/>
    <p:sldId id="275" r:id="rId34"/>
    <p:sldId id="291" r:id="rId35"/>
    <p:sldId id="290" r:id="rId36"/>
    <p:sldId id="276" r:id="rId37"/>
    <p:sldId id="292" r:id="rId38"/>
    <p:sldId id="277" r:id="rId39"/>
    <p:sldId id="293" r:id="rId40"/>
    <p:sldId id="295" r:id="rId41"/>
    <p:sldId id="294" r:id="rId42"/>
    <p:sldId id="298" r:id="rId43"/>
    <p:sldId id="296" r:id="rId44"/>
    <p:sldId id="300" r:id="rId45"/>
    <p:sldId id="299" r:id="rId46"/>
    <p:sldId id="29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2/25/2016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2/25/2016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23.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8.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28.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docs.google.com/forms/d/18aRfZNHoSjwGSP8Zrx1V2jqvDkLeGy_LsWzoTEkEoiA/viewform?c=0&amp;w=1&amp;usp=mail_form_lin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Problem-Based Learning</a:t>
            </a:r>
            <a:endParaRPr lang="en-US" dirty="0"/>
          </a:p>
        </p:txBody>
      </p:sp>
      <p:sp>
        <p:nvSpPr>
          <p:cNvPr id="3" name="Subtitle 2"/>
          <p:cNvSpPr>
            <a:spLocks noGrp="1"/>
          </p:cNvSpPr>
          <p:nvPr>
            <p:ph type="subTitle" idx="1"/>
          </p:nvPr>
        </p:nvSpPr>
        <p:spPr>
          <a:xfrm>
            <a:off x="1100015" y="4670245"/>
            <a:ext cx="7315200" cy="1246909"/>
          </a:xfrm>
        </p:spPr>
        <p:txBody>
          <a:bodyPr>
            <a:normAutofit/>
          </a:bodyPr>
          <a:lstStyle/>
          <a:p>
            <a:r>
              <a:rPr lang="en-US" sz="2900" dirty="0" smtClean="0"/>
              <a:t>Chelsey A. </a:t>
            </a:r>
            <a:r>
              <a:rPr lang="en-US" sz="2900" dirty="0" smtClean="0"/>
              <a:t>Mintz</a:t>
            </a:r>
          </a:p>
          <a:p>
            <a:r>
              <a:rPr lang="en-US" dirty="0" smtClean="0"/>
              <a:t>camintz@email.sc.edu</a:t>
            </a:r>
            <a:endParaRPr lang="en-US" dirty="0" smtClean="0"/>
          </a:p>
        </p:txBody>
      </p:sp>
      <p:sp>
        <p:nvSpPr>
          <p:cNvPr id="4" name="Rectangle 3">
            <a:hlinkClick r:id="" action="ppaction://hlinkshowjump?jump=nextslide"/>
          </p:cNvPr>
          <p:cNvSpPr/>
          <p:nvPr/>
        </p:nvSpPr>
        <p:spPr>
          <a:xfrm>
            <a:off x="6688435" y="5252137"/>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Click to Continue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TextBox 4"/>
          <p:cNvSpPr txBox="1"/>
          <p:nvPr/>
        </p:nvSpPr>
        <p:spPr>
          <a:xfrm>
            <a:off x="9337964" y="1011382"/>
            <a:ext cx="2673927" cy="568036"/>
          </a:xfrm>
          <a:prstGeom prst="rect">
            <a:avLst/>
          </a:prstGeom>
          <a:noFill/>
        </p:spPr>
        <p:txBody>
          <a:bodyPr wrap="square" rtlCol="0">
            <a:spAutoFit/>
          </a:bodyPr>
          <a:lstStyle/>
          <a:p>
            <a:endParaRPr lang="en-US" dirty="0"/>
          </a:p>
        </p:txBody>
      </p:sp>
      <p:sp>
        <p:nvSpPr>
          <p:cNvPr id="6" name="TextBox 5"/>
          <p:cNvSpPr txBox="1"/>
          <p:nvPr/>
        </p:nvSpPr>
        <p:spPr>
          <a:xfrm>
            <a:off x="9337964" y="886691"/>
            <a:ext cx="2673927" cy="754053"/>
          </a:xfrm>
          <a:prstGeom prst="rect">
            <a:avLst/>
          </a:prstGeom>
          <a:noFill/>
        </p:spPr>
        <p:txBody>
          <a:bodyPr wrap="square" rtlCol="0">
            <a:spAutoFit/>
          </a:bodyPr>
          <a:lstStyle/>
          <a:p>
            <a:pPr algn="ctr"/>
            <a:r>
              <a:rPr lang="en-US" sz="2500" dirty="0"/>
              <a:t>EDET 720 – </a:t>
            </a:r>
            <a:r>
              <a:rPr lang="en-US" sz="2500" dirty="0" smtClean="0"/>
              <a:t>J51</a:t>
            </a:r>
          </a:p>
          <a:p>
            <a:pPr algn="ctr"/>
            <a:r>
              <a:rPr lang="en-US" dirty="0" smtClean="0"/>
              <a:t>February 28</a:t>
            </a:r>
            <a:r>
              <a:rPr lang="en-US" baseline="30000" dirty="0" smtClean="0"/>
              <a:t>th</a:t>
            </a:r>
            <a:r>
              <a:rPr lang="en-US" dirty="0" smtClean="0"/>
              <a:t> 2016</a:t>
            </a:r>
            <a:endParaRPr lang="en-US" dirty="0"/>
          </a:p>
        </p:txBody>
      </p:sp>
    </p:spTree>
    <p:extLst>
      <p:ext uri="{BB962C8B-B14F-4D97-AF65-F5344CB8AC3E}">
        <p14:creationId xmlns:p14="http://schemas.microsoft.com/office/powerpoint/2010/main" val="6657552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Problem- Based Learning is </a:t>
            </a:r>
            <a:r>
              <a:rPr lang="en-US" sz="5000" b="1" u="sng" dirty="0" smtClean="0"/>
              <a:t>NOT</a:t>
            </a:r>
            <a:r>
              <a:rPr lang="en-US" sz="5000" b="1" dirty="0" smtClean="0"/>
              <a:t>…</a:t>
            </a:r>
            <a:endParaRPr lang="en-US" sz="5000" b="1" dirty="0"/>
          </a:p>
        </p:txBody>
      </p:sp>
      <p:sp>
        <p:nvSpPr>
          <p:cNvPr id="3" name="Content Placeholder 2"/>
          <p:cNvSpPr>
            <a:spLocks noGrp="1"/>
          </p:cNvSpPr>
          <p:nvPr>
            <p:ph idx="1"/>
          </p:nvPr>
        </p:nvSpPr>
        <p:spPr>
          <a:xfrm>
            <a:off x="3869268" y="615144"/>
            <a:ext cx="7749538" cy="5120640"/>
          </a:xfrm>
        </p:spPr>
        <p:txBody>
          <a:bodyPr>
            <a:normAutofit/>
          </a:bodyPr>
          <a:lstStyle/>
          <a:p>
            <a:endParaRPr lang="en-US" sz="2200" dirty="0" smtClean="0"/>
          </a:p>
          <a:p>
            <a:r>
              <a:rPr lang="en-US" sz="2400" dirty="0"/>
              <a:t>Meant to replace your current curriculum, but is a way to present the core curriculum DIFFERENTLY.</a:t>
            </a:r>
          </a:p>
          <a:p>
            <a:pPr marL="0" indent="0">
              <a:buNone/>
            </a:pPr>
            <a:endParaRPr lang="en-US" sz="1000" dirty="0"/>
          </a:p>
          <a:p>
            <a:r>
              <a:rPr lang="en-US" sz="2400" dirty="0"/>
              <a:t>To be implemented on every assignment or every unit of study.</a:t>
            </a:r>
          </a:p>
          <a:p>
            <a:endParaRPr lang="en-US" sz="2400" dirty="0"/>
          </a:p>
          <a:p>
            <a:pPr marL="0" indent="0" algn="ctr">
              <a:buNone/>
            </a:pPr>
            <a:r>
              <a:rPr lang="en-US" sz="2400" b="1" dirty="0"/>
              <a:t>Selecting when to use the Problem-Based Learning Model is Key!</a:t>
            </a:r>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835452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500" dirty="0" smtClean="0"/>
              <a:t>Time to Practice</a:t>
            </a:r>
            <a:endParaRPr lang="en-US" sz="4500" dirty="0"/>
          </a:p>
        </p:txBody>
      </p:sp>
      <p:sp>
        <p:nvSpPr>
          <p:cNvPr id="3" name="Content Placeholder 2"/>
          <p:cNvSpPr>
            <a:spLocks noGrp="1"/>
          </p:cNvSpPr>
          <p:nvPr>
            <p:ph idx="1"/>
          </p:nvPr>
        </p:nvSpPr>
        <p:spPr/>
        <p:txBody>
          <a:bodyPr>
            <a:normAutofit/>
          </a:bodyPr>
          <a:lstStyle/>
          <a:p>
            <a:r>
              <a:rPr lang="en-US" sz="4000" dirty="0" smtClean="0"/>
              <a:t>Let’s see what you know…</a:t>
            </a:r>
            <a:endParaRPr lang="en-US" sz="4000" dirty="0"/>
          </a:p>
        </p:txBody>
      </p:sp>
      <p:grpSp>
        <p:nvGrpSpPr>
          <p:cNvPr id="4" name="Group 3"/>
          <p:cNvGrpSpPr/>
          <p:nvPr/>
        </p:nvGrpSpPr>
        <p:grpSpPr>
          <a:xfrm>
            <a:off x="8959044" y="5392511"/>
            <a:ext cx="2225424" cy="665018"/>
            <a:chOff x="8931024" y="5984748"/>
            <a:chExt cx="2687782" cy="665018"/>
          </a:xfrm>
        </p:grpSpPr>
        <p:sp>
          <p:nvSpPr>
            <p:cNvPr id="5" name="Rectangle 4">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6" name="Right Arrow 5"/>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12414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t>True or False</a:t>
            </a:r>
            <a:endParaRPr lang="en-US" sz="5500" dirty="0"/>
          </a:p>
        </p:txBody>
      </p:sp>
      <p:sp>
        <p:nvSpPr>
          <p:cNvPr id="3" name="Content Placeholder 2"/>
          <p:cNvSpPr>
            <a:spLocks noGrp="1"/>
          </p:cNvSpPr>
          <p:nvPr>
            <p:ph idx="1"/>
          </p:nvPr>
        </p:nvSpPr>
        <p:spPr>
          <a:xfrm>
            <a:off x="3869268" y="581891"/>
            <a:ext cx="7315200" cy="5402857"/>
          </a:xfrm>
        </p:spPr>
        <p:txBody>
          <a:bodyPr/>
          <a:lstStyle/>
          <a:p>
            <a:pPr marL="0" indent="0">
              <a:buNone/>
            </a:pPr>
            <a:r>
              <a:rPr lang="en-US" b="1" dirty="0" smtClean="0"/>
              <a:t>Using your knowledge from the lesson, decide whether the following statement is True or False.</a:t>
            </a:r>
          </a:p>
          <a:p>
            <a:pPr marL="0" indent="0">
              <a:buNone/>
            </a:pPr>
            <a:endParaRPr lang="en-US" b="1" dirty="0"/>
          </a:p>
          <a:p>
            <a:pPr marL="0" indent="0">
              <a:buNone/>
            </a:pPr>
            <a:endParaRPr lang="en-US" b="1" dirty="0" smtClean="0"/>
          </a:p>
          <a:p>
            <a:pPr marL="0" indent="0">
              <a:buNone/>
            </a:pPr>
            <a:endParaRPr lang="en-US" sz="500" dirty="0" smtClean="0"/>
          </a:p>
          <a:p>
            <a:pPr marL="0" indent="0">
              <a:buNone/>
            </a:pPr>
            <a:r>
              <a:rPr lang="en-US" sz="3000" dirty="0" smtClean="0"/>
              <a:t>Problem-Based </a:t>
            </a:r>
            <a:r>
              <a:rPr lang="en-US" sz="3000" dirty="0"/>
              <a:t>Learning is teacher-centered and focused on content knowledge. </a:t>
            </a:r>
            <a:endParaRPr lang="en-US" sz="3000" dirty="0" smtClean="0"/>
          </a:p>
          <a:p>
            <a:endParaRPr lang="en-US" dirty="0"/>
          </a:p>
          <a:p>
            <a:endParaRPr lang="en-US" dirty="0" smtClean="0"/>
          </a:p>
          <a:p>
            <a:endParaRPr lang="en-US" dirty="0"/>
          </a:p>
          <a:p>
            <a:endParaRPr lang="en-US" dirty="0"/>
          </a:p>
        </p:txBody>
      </p:sp>
      <p:sp>
        <p:nvSpPr>
          <p:cNvPr id="4" name="Rectangle 3">
            <a:hlinkClick r:id="rId2" action="ppaction://hlinksldjump"/>
          </p:cNvPr>
          <p:cNvSpPr/>
          <p:nvPr/>
        </p:nvSpPr>
        <p:spPr>
          <a:xfrm>
            <a:off x="5140574" y="425335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True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ectangle 4">
            <a:hlinkClick r:id="rId3" action="ppaction://hlinksldjump"/>
          </p:cNvPr>
          <p:cNvSpPr/>
          <p:nvPr/>
        </p:nvSpPr>
        <p:spPr>
          <a:xfrm>
            <a:off x="8034865" y="425335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False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481311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Incorrect </a:t>
            </a:r>
            <a:endParaRPr lang="en-US" sz="5000" dirty="0"/>
          </a:p>
        </p:txBody>
      </p:sp>
      <p:sp>
        <p:nvSpPr>
          <p:cNvPr id="3" name="Content Placeholder 2"/>
          <p:cNvSpPr>
            <a:spLocks noGrp="1"/>
          </p:cNvSpPr>
          <p:nvPr>
            <p:ph idx="1"/>
          </p:nvPr>
        </p:nvSpPr>
        <p:spPr/>
        <p:txBody>
          <a:bodyPr>
            <a:normAutofit/>
          </a:bodyPr>
          <a:lstStyle/>
          <a:p>
            <a:r>
              <a:rPr lang="en-US" sz="4000" dirty="0" smtClean="0"/>
              <a:t>Please try again and remember…</a:t>
            </a:r>
          </a:p>
          <a:p>
            <a:endParaRPr lang="en-US" sz="4000" dirty="0"/>
          </a:p>
          <a:p>
            <a:pPr marL="0" indent="0">
              <a:buNone/>
            </a:pPr>
            <a:r>
              <a:rPr lang="en-US" sz="4000" dirty="0" smtClean="0"/>
              <a:t>Students decide the process and guide their own learning, so teachers serve more as facilitators.</a:t>
            </a:r>
          </a:p>
        </p:txBody>
      </p:sp>
      <p:sp>
        <p:nvSpPr>
          <p:cNvPr id="5" name="Rectangle 4">
            <a:hlinkClick r:id="rId2" action="ppaction://hlinksldjump"/>
          </p:cNvPr>
          <p:cNvSpPr/>
          <p:nvPr/>
        </p:nvSpPr>
        <p:spPr>
          <a:xfrm>
            <a:off x="8160865"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Return to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254445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Correct</a:t>
            </a:r>
            <a:endParaRPr lang="en-US" sz="5000" dirty="0"/>
          </a:p>
        </p:txBody>
      </p:sp>
      <p:sp>
        <p:nvSpPr>
          <p:cNvPr id="3" name="Content Placeholder 2"/>
          <p:cNvSpPr>
            <a:spLocks noGrp="1"/>
          </p:cNvSpPr>
          <p:nvPr>
            <p:ph idx="1"/>
          </p:nvPr>
        </p:nvSpPr>
        <p:spPr/>
        <p:txBody>
          <a:bodyPr>
            <a:normAutofit/>
          </a:bodyPr>
          <a:lstStyle/>
          <a:p>
            <a:r>
              <a:rPr lang="en-US" sz="4000" dirty="0" smtClean="0"/>
              <a:t>Very good, PBL </a:t>
            </a:r>
            <a:r>
              <a:rPr lang="en-US" sz="4000" b="1" dirty="0" smtClean="0"/>
              <a:t>IS NOT </a:t>
            </a:r>
            <a:r>
              <a:rPr lang="en-US" sz="4000" dirty="0" smtClean="0"/>
              <a:t>teacher-centered and </a:t>
            </a:r>
            <a:r>
              <a:rPr lang="en-US" sz="4000" b="1" dirty="0" smtClean="0"/>
              <a:t>DOES NOT </a:t>
            </a:r>
            <a:r>
              <a:rPr lang="en-US" sz="4000" dirty="0" smtClean="0"/>
              <a:t>focus specifically on the content, but on the process.  </a:t>
            </a:r>
            <a:endParaRPr lang="en-US" sz="4000" dirty="0"/>
          </a:p>
        </p:txBody>
      </p:sp>
      <p:sp>
        <p:nvSpPr>
          <p:cNvPr id="4" name="Rectangle 3">
            <a:hlinkClick r:id="" action="ppaction://hlinkshowjump?jump=nextslide"/>
          </p:cNvPr>
          <p:cNvSpPr/>
          <p:nvPr/>
        </p:nvSpPr>
        <p:spPr>
          <a:xfrm>
            <a:off x="8160865"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210380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True or False</a:t>
            </a:r>
            <a:endParaRPr lang="en-US" sz="4500" dirty="0"/>
          </a:p>
        </p:txBody>
      </p:sp>
      <p:sp>
        <p:nvSpPr>
          <p:cNvPr id="3" name="Content Placeholder 2"/>
          <p:cNvSpPr>
            <a:spLocks noGrp="1"/>
          </p:cNvSpPr>
          <p:nvPr>
            <p:ph idx="1"/>
          </p:nvPr>
        </p:nvSpPr>
        <p:spPr>
          <a:xfrm>
            <a:off x="3869268" y="581891"/>
            <a:ext cx="7315200" cy="5402857"/>
          </a:xfrm>
        </p:spPr>
        <p:txBody>
          <a:bodyPr/>
          <a:lstStyle/>
          <a:p>
            <a:pPr marL="0" indent="0">
              <a:buNone/>
            </a:pPr>
            <a:r>
              <a:rPr lang="en-US" b="1" dirty="0" smtClean="0"/>
              <a:t>Using your knowledge from the lesson, decide whether the following statement is True or False.</a:t>
            </a:r>
          </a:p>
          <a:p>
            <a:pPr marL="0" indent="0">
              <a:buNone/>
            </a:pPr>
            <a:endParaRPr lang="en-US" b="1" dirty="0"/>
          </a:p>
          <a:p>
            <a:pPr marL="0" indent="0">
              <a:buNone/>
            </a:pPr>
            <a:endParaRPr lang="en-US" b="1" dirty="0" smtClean="0"/>
          </a:p>
          <a:p>
            <a:pPr marL="0" indent="0">
              <a:buNone/>
            </a:pPr>
            <a:endParaRPr lang="en-US" sz="500" dirty="0" smtClean="0"/>
          </a:p>
          <a:p>
            <a:pPr marL="0" indent="0">
              <a:buNone/>
            </a:pPr>
            <a:r>
              <a:rPr lang="en-US" sz="3200" dirty="0"/>
              <a:t>Problem Based Learning is student-centered and focused on critical thinking skills.</a:t>
            </a:r>
          </a:p>
          <a:p>
            <a:endParaRPr lang="en-US" dirty="0"/>
          </a:p>
          <a:p>
            <a:endParaRPr lang="en-US" dirty="0" smtClean="0"/>
          </a:p>
          <a:p>
            <a:endParaRPr lang="en-US" dirty="0"/>
          </a:p>
          <a:p>
            <a:endParaRPr lang="en-US" dirty="0"/>
          </a:p>
        </p:txBody>
      </p:sp>
      <p:sp>
        <p:nvSpPr>
          <p:cNvPr id="4" name="Rectangle 3">
            <a:hlinkClick r:id="" action="ppaction://hlinkshowjump?jump=nextslide"/>
          </p:cNvPr>
          <p:cNvSpPr/>
          <p:nvPr/>
        </p:nvSpPr>
        <p:spPr>
          <a:xfrm>
            <a:off x="5140574" y="425335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True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ectangle 4">
            <a:hlinkClick r:id="rId2" action="ppaction://hlinksldjump"/>
          </p:cNvPr>
          <p:cNvSpPr/>
          <p:nvPr/>
        </p:nvSpPr>
        <p:spPr>
          <a:xfrm>
            <a:off x="8034865" y="425335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False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778061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Correct</a:t>
            </a:r>
            <a:endParaRPr lang="en-US" sz="5000" dirty="0"/>
          </a:p>
        </p:txBody>
      </p:sp>
      <p:sp>
        <p:nvSpPr>
          <p:cNvPr id="3" name="Content Placeholder 2"/>
          <p:cNvSpPr>
            <a:spLocks noGrp="1"/>
          </p:cNvSpPr>
          <p:nvPr>
            <p:ph idx="1"/>
          </p:nvPr>
        </p:nvSpPr>
        <p:spPr/>
        <p:txBody>
          <a:bodyPr>
            <a:normAutofit/>
          </a:bodyPr>
          <a:lstStyle/>
          <a:p>
            <a:r>
              <a:rPr lang="en-US" sz="4000" dirty="0" smtClean="0"/>
              <a:t>Very good, PBL is student-centered and focused on critical thinking skills, which is why you would only implement it when you are reaching for higher order thinking skills.  </a:t>
            </a:r>
            <a:endParaRPr lang="en-US" sz="4000" dirty="0"/>
          </a:p>
        </p:txBody>
      </p:sp>
      <p:sp>
        <p:nvSpPr>
          <p:cNvPr id="6" name="Rectangle 5">
            <a:hlinkClick r:id="rId2" action="ppaction://hlinksldjump"/>
          </p:cNvPr>
          <p:cNvSpPr/>
          <p:nvPr/>
        </p:nvSpPr>
        <p:spPr>
          <a:xfrm>
            <a:off x="8659092"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7" name="Right Arrow 6"/>
          <p:cNvSpPr>
            <a:spLocks noChangeAspect="1"/>
          </p:cNvSpPr>
          <p:nvPr/>
        </p:nvSpPr>
        <p:spPr>
          <a:xfrm>
            <a:off x="10524894" y="5534476"/>
            <a:ext cx="223689"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58383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Incorrect </a:t>
            </a:r>
            <a:endParaRPr lang="en-US" sz="5000" dirty="0"/>
          </a:p>
        </p:txBody>
      </p:sp>
      <p:sp>
        <p:nvSpPr>
          <p:cNvPr id="3" name="Content Placeholder 2"/>
          <p:cNvSpPr>
            <a:spLocks noGrp="1"/>
          </p:cNvSpPr>
          <p:nvPr>
            <p:ph idx="1"/>
          </p:nvPr>
        </p:nvSpPr>
        <p:spPr>
          <a:xfrm>
            <a:off x="3869268" y="0"/>
            <a:ext cx="7315200" cy="5984748"/>
          </a:xfrm>
        </p:spPr>
        <p:txBody>
          <a:bodyPr>
            <a:normAutofit/>
          </a:bodyPr>
          <a:lstStyle/>
          <a:p>
            <a:r>
              <a:rPr lang="en-US" sz="4000" dirty="0" smtClean="0"/>
              <a:t>Please try again and remember…</a:t>
            </a:r>
          </a:p>
          <a:p>
            <a:endParaRPr lang="en-US" sz="4000" dirty="0"/>
          </a:p>
          <a:p>
            <a:pPr marL="0" indent="0">
              <a:buNone/>
            </a:pPr>
            <a:r>
              <a:rPr lang="en-US" sz="4000" dirty="0" smtClean="0"/>
              <a:t>Students decide the process and guide their own learning and you would only implement PBL when you are working on higher order thinking skills. </a:t>
            </a:r>
          </a:p>
        </p:txBody>
      </p:sp>
      <p:sp>
        <p:nvSpPr>
          <p:cNvPr id="5" name="Rectangle 4">
            <a:hlinkClick r:id="rId2" action="ppaction://hlinksldjump"/>
          </p:cNvPr>
          <p:cNvSpPr/>
          <p:nvPr/>
        </p:nvSpPr>
        <p:spPr>
          <a:xfrm>
            <a:off x="8160865"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Return to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807701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Goal #1 is </a:t>
            </a:r>
            <a:r>
              <a:rPr lang="en-US" sz="4200" b="1" dirty="0" smtClean="0"/>
              <a:t>COMPLETE!</a:t>
            </a:r>
            <a:endParaRPr lang="en-US" sz="4200" b="1" dirty="0"/>
          </a:p>
        </p:txBody>
      </p:sp>
      <p:sp>
        <p:nvSpPr>
          <p:cNvPr id="3" name="Content Placeholder 2"/>
          <p:cNvSpPr>
            <a:spLocks noGrp="1"/>
          </p:cNvSpPr>
          <p:nvPr>
            <p:ph idx="1"/>
          </p:nvPr>
        </p:nvSpPr>
        <p:spPr>
          <a:xfrm>
            <a:off x="3869268" y="615144"/>
            <a:ext cx="7749538" cy="5120640"/>
          </a:xfrm>
        </p:spPr>
        <p:txBody>
          <a:bodyPr>
            <a:noAutofit/>
          </a:bodyPr>
          <a:lstStyle/>
          <a:p>
            <a:pPr marL="0" indent="0" algn="ctr">
              <a:buNone/>
            </a:pPr>
            <a:endParaRPr lang="en-US" sz="3500" b="1" dirty="0" smtClean="0"/>
          </a:p>
          <a:p>
            <a:pPr marL="0" indent="0" algn="ctr">
              <a:buNone/>
            </a:pPr>
            <a:r>
              <a:rPr lang="en-US" sz="3500" b="1" dirty="0" smtClean="0"/>
              <a:t>Let</a:t>
            </a:r>
            <a:r>
              <a:rPr lang="en-US" sz="3500" b="1" dirty="0" smtClean="0"/>
              <a:t>’s move on to Goal #2:</a:t>
            </a:r>
          </a:p>
          <a:p>
            <a:pPr marL="0" lvl="0" indent="0" algn="ctr">
              <a:buNone/>
            </a:pPr>
            <a:endParaRPr lang="en-US" sz="3500" dirty="0" smtClean="0"/>
          </a:p>
          <a:p>
            <a:pPr marL="0" lvl="0" indent="0" algn="ctr">
              <a:buNone/>
            </a:pPr>
            <a:r>
              <a:rPr lang="en-US" sz="3500" dirty="0" smtClean="0"/>
              <a:t>Compare </a:t>
            </a:r>
            <a:r>
              <a:rPr lang="en-US" sz="3500" dirty="0"/>
              <a:t>different types/models of PBL.</a:t>
            </a:r>
          </a:p>
          <a:p>
            <a:pPr marL="0" indent="0" algn="ctr">
              <a:buNone/>
            </a:pPr>
            <a:r>
              <a:rPr lang="en-US" sz="3500" dirty="0" smtClean="0"/>
              <a:t> </a:t>
            </a:r>
          </a:p>
          <a:p>
            <a:pPr marL="0" indent="0" algn="ctr">
              <a:buNone/>
            </a:pPr>
            <a:endParaRPr lang="en-US" sz="3500" dirty="0" smtClean="0"/>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760335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Different types of Problem-Based Learning</a:t>
            </a:r>
            <a:endParaRPr lang="en-US" sz="5000" b="1" dirty="0"/>
          </a:p>
        </p:txBody>
      </p:sp>
      <p:sp>
        <p:nvSpPr>
          <p:cNvPr id="3" name="Content Placeholder 2"/>
          <p:cNvSpPr>
            <a:spLocks noGrp="1"/>
          </p:cNvSpPr>
          <p:nvPr>
            <p:ph idx="1"/>
          </p:nvPr>
        </p:nvSpPr>
        <p:spPr>
          <a:xfrm>
            <a:off x="3869268" y="615144"/>
            <a:ext cx="7749538" cy="5120640"/>
          </a:xfrm>
        </p:spPr>
        <p:txBody>
          <a:bodyPr>
            <a:noAutofit/>
          </a:bodyPr>
          <a:lstStyle/>
          <a:p>
            <a:pPr marL="0" indent="0">
              <a:buNone/>
            </a:pPr>
            <a:r>
              <a:rPr lang="en-US" sz="3500" dirty="0" smtClean="0"/>
              <a:t>PBL is often used to mean many different types of learning models.  Specifically, Dr</a:t>
            </a:r>
            <a:r>
              <a:rPr lang="en-US" sz="3500" dirty="0"/>
              <a:t>. Helen Padgett describes three versions of PBL: </a:t>
            </a:r>
            <a:r>
              <a:rPr lang="en-US" sz="3500" b="1" dirty="0"/>
              <a:t>project-based learning</a:t>
            </a:r>
            <a:r>
              <a:rPr lang="en-US" sz="3500" dirty="0"/>
              <a:t>, </a:t>
            </a:r>
            <a:r>
              <a:rPr lang="en-US" sz="3500" b="1" dirty="0"/>
              <a:t>problem-based learning</a:t>
            </a:r>
            <a:r>
              <a:rPr lang="en-US" sz="3500" dirty="0"/>
              <a:t>, and challenge-based learning (Drake, 2012, p. 22-23). </a:t>
            </a:r>
          </a:p>
          <a:p>
            <a:endParaRPr lang="en-US" sz="3000" dirty="0" smtClean="0"/>
          </a:p>
          <a:p>
            <a:r>
              <a:rPr lang="en-US" sz="3000" dirty="0" smtClean="0"/>
              <a:t>This Unit focuses on Project- and Problem-Based Learning Challenge-Based Learning.</a:t>
            </a:r>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850882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Goals for the Lesson on Problem-Based Learning</a:t>
            </a:r>
            <a:endParaRPr lang="en-US" sz="4000" b="1" dirty="0"/>
          </a:p>
        </p:txBody>
      </p:sp>
      <p:sp>
        <p:nvSpPr>
          <p:cNvPr id="3" name="Content Placeholder 2"/>
          <p:cNvSpPr>
            <a:spLocks noGrp="1"/>
          </p:cNvSpPr>
          <p:nvPr>
            <p:ph idx="1"/>
          </p:nvPr>
        </p:nvSpPr>
        <p:spPr>
          <a:xfrm>
            <a:off x="3869268" y="581891"/>
            <a:ext cx="7315200" cy="6068291"/>
          </a:xfrm>
        </p:spPr>
        <p:txBody>
          <a:bodyPr/>
          <a:lstStyle/>
          <a:p>
            <a:pPr marL="0" lvl="0" indent="0">
              <a:buNone/>
            </a:pPr>
            <a:r>
              <a:rPr lang="en-US" sz="2500" dirty="0" smtClean="0"/>
              <a:t>This unit is on Problem-Based Learning and should take you about 15 minutes.  It focuses on middle school content and uses examples from English, history, mathematics, and science. After you complete the unit lesson, you will take a posttest on Google Forms to check your understanding of the information presented.</a:t>
            </a:r>
          </a:p>
          <a:p>
            <a:pPr marL="0" lvl="0" indent="0">
              <a:buNone/>
            </a:pPr>
            <a:endParaRPr lang="en-US" sz="100" dirty="0" smtClean="0"/>
          </a:p>
          <a:p>
            <a:pPr marL="0" lvl="0" indent="0">
              <a:buNone/>
            </a:pPr>
            <a:r>
              <a:rPr lang="en-US" sz="2200" b="1" u="sng" dirty="0" smtClean="0"/>
              <a:t>GOALS  </a:t>
            </a:r>
          </a:p>
          <a:p>
            <a:pPr marL="457200" lvl="0" indent="-457200">
              <a:buFont typeface="+mj-lt"/>
              <a:buAutoNum type="arabicPeriod"/>
            </a:pPr>
            <a:r>
              <a:rPr lang="en-US" sz="2200" dirty="0" smtClean="0"/>
              <a:t>Define </a:t>
            </a:r>
            <a:r>
              <a:rPr lang="en-US" sz="2200" dirty="0"/>
              <a:t>Problem-Based Learning as associated with K-12 pedagogical practices. </a:t>
            </a:r>
          </a:p>
          <a:p>
            <a:pPr marL="457200" lvl="0" indent="-457200">
              <a:buFont typeface="+mj-lt"/>
              <a:buAutoNum type="arabicPeriod"/>
            </a:pPr>
            <a:r>
              <a:rPr lang="en-US" sz="2200" dirty="0"/>
              <a:t>Compare different types/models of </a:t>
            </a:r>
            <a:r>
              <a:rPr lang="en-US" sz="2200" dirty="0" smtClean="0"/>
              <a:t>PBL.</a:t>
            </a:r>
            <a:endParaRPr lang="en-US" sz="2200" dirty="0"/>
          </a:p>
          <a:p>
            <a:pPr marL="457200" lvl="0" indent="-457200">
              <a:buFont typeface="+mj-lt"/>
              <a:buAutoNum type="arabicPeriod"/>
            </a:pPr>
            <a:r>
              <a:rPr lang="en-US" sz="2200" dirty="0" smtClean="0"/>
              <a:t>Determine </a:t>
            </a:r>
            <a:r>
              <a:rPr lang="en-US" sz="2200" dirty="0"/>
              <a:t>how to effectively implement Problem-Based Learning.</a:t>
            </a:r>
          </a:p>
          <a:p>
            <a:endParaRPr lang="en-US" dirty="0"/>
          </a:p>
        </p:txBody>
      </p:sp>
      <p:sp>
        <p:nvSpPr>
          <p:cNvPr id="4" name="Rectangle 3">
            <a:hlinkClick r:id="" action="ppaction://hlinkshowjump?jump=nextslide"/>
          </p:cNvPr>
          <p:cNvSpPr/>
          <p:nvPr/>
        </p:nvSpPr>
        <p:spPr>
          <a:xfrm>
            <a:off x="8959044" y="5985164"/>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Click to Continue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034927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fontScale="90000"/>
          </a:bodyPr>
          <a:lstStyle/>
          <a:p>
            <a:pPr algn="ctr"/>
            <a:r>
              <a:rPr lang="en-US" sz="5000" b="1" dirty="0" smtClean="0"/>
              <a:t>First, let’s define Project-</a:t>
            </a:r>
            <a:br>
              <a:rPr lang="en-US" sz="5000" b="1" dirty="0" smtClean="0"/>
            </a:br>
            <a:r>
              <a:rPr lang="en-US" sz="5000" b="1" dirty="0" smtClean="0"/>
              <a:t>and Problem-Based Learning</a:t>
            </a:r>
            <a:endParaRPr lang="en-US" sz="5000" b="1" dirty="0"/>
          </a:p>
        </p:txBody>
      </p:sp>
      <p:sp>
        <p:nvSpPr>
          <p:cNvPr id="3" name="Content Placeholder 2"/>
          <p:cNvSpPr>
            <a:spLocks noGrp="1"/>
          </p:cNvSpPr>
          <p:nvPr>
            <p:ph idx="1"/>
          </p:nvPr>
        </p:nvSpPr>
        <p:spPr>
          <a:xfrm>
            <a:off x="3869268" y="2424544"/>
            <a:ext cx="7749538" cy="3311239"/>
          </a:xfrm>
        </p:spPr>
        <p:txBody>
          <a:bodyPr>
            <a:normAutofit fontScale="85000" lnSpcReduction="20000"/>
          </a:bodyPr>
          <a:lstStyle/>
          <a:p>
            <a:pPr marL="0" lvl="0" indent="0">
              <a:buNone/>
            </a:pPr>
            <a:endParaRPr lang="en-US" sz="2400" dirty="0" smtClean="0"/>
          </a:p>
          <a:p>
            <a:pPr lvl="0"/>
            <a:endParaRPr lang="en-US" sz="2400" dirty="0"/>
          </a:p>
          <a:p>
            <a:pPr marL="0" lvl="0" indent="0">
              <a:buNone/>
            </a:pPr>
            <a:endParaRPr lang="en-US" sz="2400" dirty="0" smtClean="0"/>
          </a:p>
          <a:p>
            <a:pPr marL="0" lvl="0" indent="0">
              <a:buNone/>
            </a:pPr>
            <a:endParaRPr lang="en-US" sz="2400" dirty="0"/>
          </a:p>
          <a:p>
            <a:pPr marL="0" lvl="0" indent="0">
              <a:buNone/>
            </a:pPr>
            <a:endParaRPr lang="en-US" sz="2800" dirty="0" smtClean="0"/>
          </a:p>
          <a:p>
            <a:pPr marL="0" lvl="0" indent="0">
              <a:buNone/>
            </a:pPr>
            <a:r>
              <a:rPr lang="en-US" sz="2800" dirty="0" smtClean="0"/>
              <a:t>Stop for a minute and see if you can paraphrase each definition.  </a:t>
            </a:r>
          </a:p>
          <a:p>
            <a:pPr marL="0" lvl="0" indent="0">
              <a:buNone/>
            </a:pPr>
            <a:r>
              <a:rPr lang="en-US" sz="2800" dirty="0" smtClean="0"/>
              <a:t>Now, see if you can identify the similarities and differences between the two strategies before clicking to the next slide. </a:t>
            </a:r>
          </a:p>
          <a:p>
            <a:pPr marL="0" lvl="0" indent="0">
              <a:buNone/>
            </a:pPr>
            <a:endParaRPr lang="en-US" sz="2400" dirty="0"/>
          </a:p>
          <a:p>
            <a:pPr marL="0" lvl="0" indent="0">
              <a:buNone/>
            </a:pPr>
            <a:endParaRPr lang="en-US" sz="2400" dirty="0"/>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Table 5"/>
          <p:cNvGraphicFramePr>
            <a:graphicFrameLocks noGrp="1"/>
          </p:cNvGraphicFramePr>
          <p:nvPr>
            <p:extLst>
              <p:ext uri="{D42A27DB-BD31-4B8C-83A1-F6EECF244321}">
                <p14:modId xmlns:p14="http://schemas.microsoft.com/office/powerpoint/2010/main" val="2263088502"/>
              </p:ext>
            </p:extLst>
          </p:nvPr>
        </p:nvGraphicFramePr>
        <p:xfrm>
          <a:off x="3680037" y="585833"/>
          <a:ext cx="8128000" cy="3247927"/>
        </p:xfrm>
        <a:graphic>
          <a:graphicData uri="http://schemas.openxmlformats.org/drawingml/2006/table">
            <a:tbl>
              <a:tblPr firstRow="1" bandRow="1">
                <a:tableStyleId>{5C22544A-7EE6-4342-B048-85BDC9FD1C3A}</a:tableStyleId>
              </a:tblPr>
              <a:tblGrid>
                <a:gridCol w="4064000"/>
                <a:gridCol w="4064000"/>
              </a:tblGrid>
              <a:tr h="422837">
                <a:tc>
                  <a:txBody>
                    <a:bodyPr/>
                    <a:lstStyle/>
                    <a:p>
                      <a:r>
                        <a:rPr lang="en-US" sz="2400" b="1" dirty="0" smtClean="0"/>
                        <a:t>Project-based learning</a:t>
                      </a:r>
                      <a:r>
                        <a:rPr lang="en-US" sz="2400" dirty="0" smtClean="0"/>
                        <a:t> </a:t>
                      </a:r>
                      <a:endParaRPr lang="en-US" sz="2400" dirty="0"/>
                    </a:p>
                  </a:txBody>
                  <a:tcPr/>
                </a:tc>
                <a:tc>
                  <a:txBody>
                    <a:bodyPr/>
                    <a:lstStyle/>
                    <a:p>
                      <a:r>
                        <a:rPr lang="en-US" sz="2400" b="1" dirty="0" smtClean="0"/>
                        <a:t>Problem-based learning</a:t>
                      </a:r>
                      <a:r>
                        <a:rPr lang="en-US" sz="2400" dirty="0" smtClean="0"/>
                        <a:t> </a:t>
                      </a:r>
                      <a:endParaRPr lang="en-US" sz="2400" dirty="0"/>
                    </a:p>
                  </a:txBody>
                  <a:tcPr/>
                </a:tc>
              </a:tr>
              <a:tr h="27907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Student centered and involves students working from an engaging question or scenario to produce a product that addresses the question or scenario. Teachers supply steps for the process.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Student centered and involves an ill-structured problem set in real-world context. Students need to define what they need to learn themselves, and teachers act as facilitators.</a:t>
                      </a:r>
                    </a:p>
                    <a:p>
                      <a:endParaRPr lang="en-US" sz="2400" dirty="0"/>
                    </a:p>
                  </a:txBody>
                  <a:tcPr/>
                </a:tc>
              </a:tr>
            </a:tbl>
          </a:graphicData>
        </a:graphic>
      </p:graphicFrame>
    </p:spTree>
    <p:extLst>
      <p:ext uri="{BB962C8B-B14F-4D97-AF65-F5344CB8AC3E}">
        <p14:creationId xmlns:p14="http://schemas.microsoft.com/office/powerpoint/2010/main" val="23100041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fontScale="90000"/>
          </a:bodyPr>
          <a:lstStyle/>
          <a:p>
            <a:pPr algn="ctr"/>
            <a:r>
              <a:rPr lang="en-US" sz="5000" b="1" dirty="0" smtClean="0"/>
              <a:t>Now, let’s compare Project- and Problem-Based Learning.</a:t>
            </a:r>
            <a:endParaRPr lang="en-US" sz="5000" b="1" dirty="0"/>
          </a:p>
        </p:txBody>
      </p:sp>
      <p:sp>
        <p:nvSpPr>
          <p:cNvPr id="3" name="Content Placeholder 2"/>
          <p:cNvSpPr>
            <a:spLocks noGrp="1"/>
          </p:cNvSpPr>
          <p:nvPr>
            <p:ph idx="1"/>
          </p:nvPr>
        </p:nvSpPr>
        <p:spPr>
          <a:xfrm>
            <a:off x="3624733" y="450690"/>
            <a:ext cx="8030479" cy="5493330"/>
          </a:xfrm>
        </p:spPr>
        <p:txBody>
          <a:bodyPr anchor="t">
            <a:normAutofit/>
          </a:bodyPr>
          <a:lstStyle/>
          <a:p>
            <a:pPr marL="0" indent="0" algn="ctr">
              <a:buNone/>
            </a:pPr>
            <a:r>
              <a:rPr lang="en-US" sz="2200" b="1" dirty="0" smtClean="0"/>
              <a:t>You may have noticed some of these similarities and differences.</a:t>
            </a:r>
          </a:p>
          <a:p>
            <a:pPr marL="0" indent="0" algn="ctr">
              <a:buNone/>
            </a:pPr>
            <a:r>
              <a:rPr lang="en-US" sz="2200" b="1" dirty="0" smtClean="0"/>
              <a:t>  </a:t>
            </a:r>
            <a:endParaRPr lang="en-US" sz="2200" b="1" dirty="0"/>
          </a:p>
          <a:p>
            <a:pPr marL="0" indent="0" algn="ctr">
              <a:buNone/>
            </a:pPr>
            <a:endParaRPr lang="en-US" sz="2200" b="1" dirty="0" smtClean="0"/>
          </a:p>
          <a:p>
            <a:pPr marL="0" indent="0" algn="ctr">
              <a:buNone/>
            </a:pPr>
            <a:endParaRPr lang="en-US" sz="2200" b="1" dirty="0"/>
          </a:p>
          <a:p>
            <a:pPr marL="0" indent="0" algn="ctr">
              <a:buNone/>
            </a:pPr>
            <a:endParaRPr lang="en-US" sz="2200" b="1" dirty="0" smtClean="0"/>
          </a:p>
          <a:p>
            <a:pPr marL="0" indent="0" algn="ctr">
              <a:buNone/>
            </a:pPr>
            <a:endParaRPr lang="en-US" sz="2200" b="1" dirty="0"/>
          </a:p>
          <a:p>
            <a:pPr marL="0" indent="0" algn="ctr">
              <a:buNone/>
            </a:pPr>
            <a:endParaRPr lang="en-US" sz="2200" b="1" dirty="0" smtClean="0"/>
          </a:p>
          <a:p>
            <a:pPr marL="0" indent="0" algn="ctr">
              <a:buNone/>
            </a:pPr>
            <a:endParaRPr lang="en-US" sz="2200" b="1" dirty="0" smtClean="0"/>
          </a:p>
          <a:p>
            <a:pPr marL="0" indent="0" algn="ctr">
              <a:buNone/>
            </a:pPr>
            <a:r>
              <a:rPr lang="en-US" sz="2200" b="1" dirty="0" smtClean="0"/>
              <a:t>Overall, </a:t>
            </a:r>
            <a:r>
              <a:rPr lang="en-US" sz="2400" dirty="0" smtClean="0"/>
              <a:t>whether Project- or </a:t>
            </a:r>
            <a:r>
              <a:rPr lang="en-US" sz="2400" dirty="0"/>
              <a:t>Problem-Based Learning, students have more control over their own </a:t>
            </a:r>
            <a:r>
              <a:rPr lang="en-US" sz="2400" dirty="0" smtClean="0"/>
              <a:t>learning.</a:t>
            </a:r>
          </a:p>
          <a:p>
            <a:pPr marL="0" indent="0" algn="ctr">
              <a:buNone/>
            </a:pPr>
            <a:r>
              <a:rPr lang="en-US" sz="2800" b="1" dirty="0"/>
              <a:t>Take a minute to review these before proceeding to </a:t>
            </a:r>
            <a:r>
              <a:rPr lang="en-US" sz="2800" b="1" dirty="0" smtClean="0"/>
              <a:t>a practice </a:t>
            </a:r>
            <a:r>
              <a:rPr lang="en-US" sz="2800" b="1" dirty="0"/>
              <a:t>section. </a:t>
            </a:r>
            <a:endParaRPr lang="en-US" sz="2200" dirty="0" smtClean="0"/>
          </a:p>
          <a:p>
            <a:endParaRPr lang="en-US" sz="2200" dirty="0" smtClean="0"/>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4" descr="http://image.slidesharecdn.com/pblpresentation-120504005813-phpapp01/95/problem-based-learning-14-728.jpg?cb=1336093251"/>
          <p:cNvPicPr>
            <a:picLocks noChangeAspect="1" noChangeArrowheads="1"/>
          </p:cNvPicPr>
          <p:nvPr/>
        </p:nvPicPr>
        <p:blipFill rotWithShape="1">
          <a:blip r:embed="rId3">
            <a:extLst>
              <a:ext uri="{28A0092B-C50C-407E-A947-70E740481C1C}">
                <a14:useLocalDpi xmlns:a14="http://schemas.microsoft.com/office/drawing/2010/main" val="0"/>
              </a:ext>
            </a:extLst>
          </a:blip>
          <a:srcRect l="7321" t="38665" r="8153" b="19841"/>
          <a:stretch/>
        </p:blipFill>
        <p:spPr bwMode="auto">
          <a:xfrm>
            <a:off x="4084511" y="1028349"/>
            <a:ext cx="7038109" cy="2791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7810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Multiple Choice Question</a:t>
            </a:r>
            <a:endParaRPr lang="en-US" sz="5000" b="1" dirty="0"/>
          </a:p>
        </p:txBody>
      </p:sp>
      <p:sp>
        <p:nvSpPr>
          <p:cNvPr id="3" name="Content Placeholder 2"/>
          <p:cNvSpPr>
            <a:spLocks noGrp="1"/>
          </p:cNvSpPr>
          <p:nvPr>
            <p:ph idx="1"/>
          </p:nvPr>
        </p:nvSpPr>
        <p:spPr>
          <a:xfrm>
            <a:off x="3643745" y="332509"/>
            <a:ext cx="7848061" cy="6289963"/>
          </a:xfrm>
        </p:spPr>
        <p:txBody>
          <a:bodyPr anchor="t">
            <a:normAutofit/>
          </a:bodyPr>
          <a:lstStyle/>
          <a:p>
            <a:endParaRPr lang="en-US" sz="2200" dirty="0" smtClean="0"/>
          </a:p>
          <a:p>
            <a:pPr marL="0" indent="0">
              <a:buNone/>
            </a:pPr>
            <a:r>
              <a:rPr lang="en-US" sz="3000" dirty="0" smtClean="0"/>
              <a:t>What </a:t>
            </a:r>
            <a:r>
              <a:rPr lang="en-US" sz="3000" dirty="0"/>
              <a:t>type of PBL is being used when students work from an engaging </a:t>
            </a:r>
            <a:r>
              <a:rPr lang="en-US" sz="3000" dirty="0" smtClean="0"/>
              <a:t>question or scenario </a:t>
            </a:r>
            <a:r>
              <a:rPr lang="en-US" sz="3000" dirty="0"/>
              <a:t>to produce a </a:t>
            </a:r>
            <a:r>
              <a:rPr lang="en-US" sz="3000" dirty="0" smtClean="0"/>
              <a:t>product? </a:t>
            </a:r>
            <a:endParaRPr lang="en-US" sz="3000" dirty="0"/>
          </a:p>
          <a:p>
            <a:pPr marL="0" indent="0">
              <a:lnSpc>
                <a:spcPct val="200000"/>
              </a:lnSpc>
              <a:buNone/>
            </a:pPr>
            <a:r>
              <a:rPr lang="en-US" sz="3000" dirty="0" smtClean="0"/>
              <a:t>A. </a:t>
            </a:r>
          </a:p>
          <a:p>
            <a:pPr marL="0" indent="0">
              <a:lnSpc>
                <a:spcPct val="200000"/>
              </a:lnSpc>
              <a:buNone/>
            </a:pPr>
            <a:r>
              <a:rPr lang="en-US" sz="3000" dirty="0" smtClean="0"/>
              <a:t>B.</a:t>
            </a:r>
          </a:p>
          <a:p>
            <a:pPr marL="0" indent="0">
              <a:lnSpc>
                <a:spcPct val="200000"/>
              </a:lnSpc>
              <a:buNone/>
            </a:pPr>
            <a:r>
              <a:rPr lang="en-US" sz="3000" dirty="0" smtClean="0"/>
              <a:t>C.</a:t>
            </a:r>
          </a:p>
          <a:p>
            <a:pPr marL="0" indent="0">
              <a:lnSpc>
                <a:spcPct val="200000"/>
              </a:lnSpc>
              <a:buNone/>
            </a:pPr>
            <a:r>
              <a:rPr lang="en-US" sz="3000" dirty="0" smtClean="0"/>
              <a:t>D.</a:t>
            </a:r>
          </a:p>
          <a:p>
            <a:pPr marL="0" indent="0">
              <a:buNone/>
            </a:pPr>
            <a:endParaRPr lang="en-US" sz="3000" dirty="0"/>
          </a:p>
        </p:txBody>
      </p:sp>
      <p:sp>
        <p:nvSpPr>
          <p:cNvPr id="24" name="Rectangle 23">
            <a:hlinkClick r:id="rId2" action="ppaction://hlinksldjump"/>
          </p:cNvPr>
          <p:cNvSpPr/>
          <p:nvPr/>
        </p:nvSpPr>
        <p:spPr>
          <a:xfrm>
            <a:off x="4240100" y="2515343"/>
            <a:ext cx="384433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r>
              <a:rPr lang="en-US" sz="2000" dirty="0" smtClean="0"/>
              <a:t>Activity-Based </a:t>
            </a:r>
            <a:r>
              <a:rPr lang="en-US" sz="2000" dirty="0"/>
              <a:t>Learning</a:t>
            </a:r>
          </a:p>
        </p:txBody>
      </p:sp>
      <p:sp>
        <p:nvSpPr>
          <p:cNvPr id="11" name="Rectangle 10">
            <a:hlinkClick r:id="rId2" action="ppaction://hlinksldjump"/>
          </p:cNvPr>
          <p:cNvSpPr/>
          <p:nvPr/>
        </p:nvSpPr>
        <p:spPr>
          <a:xfrm>
            <a:off x="4240100" y="3563911"/>
            <a:ext cx="384433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r>
              <a:rPr lang="en-US" sz="2000" dirty="0"/>
              <a:t>Challenge-Based Learning</a:t>
            </a:r>
          </a:p>
        </p:txBody>
      </p:sp>
      <p:sp>
        <p:nvSpPr>
          <p:cNvPr id="12" name="Rectangle 11">
            <a:hlinkClick r:id="rId3" action="ppaction://hlinksldjump"/>
          </p:cNvPr>
          <p:cNvSpPr/>
          <p:nvPr/>
        </p:nvSpPr>
        <p:spPr>
          <a:xfrm>
            <a:off x="4240100" y="4612479"/>
            <a:ext cx="384433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r>
              <a:rPr lang="en-US" sz="2000" dirty="0"/>
              <a:t>Problem-Based Learning</a:t>
            </a:r>
          </a:p>
        </p:txBody>
      </p:sp>
      <p:sp>
        <p:nvSpPr>
          <p:cNvPr id="13" name="Rectangle 12">
            <a:hlinkClick r:id="rId4" action="ppaction://hlinksldjump"/>
          </p:cNvPr>
          <p:cNvSpPr/>
          <p:nvPr/>
        </p:nvSpPr>
        <p:spPr>
          <a:xfrm>
            <a:off x="4240100" y="5661047"/>
            <a:ext cx="384433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r>
              <a:rPr lang="en-US" sz="2000" dirty="0"/>
              <a:t>Project-Based Learning </a:t>
            </a:r>
          </a:p>
        </p:txBody>
      </p:sp>
    </p:spTree>
    <p:extLst>
      <p:ext uri="{BB962C8B-B14F-4D97-AF65-F5344CB8AC3E}">
        <p14:creationId xmlns:p14="http://schemas.microsoft.com/office/powerpoint/2010/main" val="19525743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Incorrect </a:t>
            </a:r>
            <a:endParaRPr lang="en-US" sz="5000" dirty="0"/>
          </a:p>
        </p:txBody>
      </p:sp>
      <p:sp>
        <p:nvSpPr>
          <p:cNvPr id="3" name="Content Placeholder 2"/>
          <p:cNvSpPr>
            <a:spLocks noGrp="1"/>
          </p:cNvSpPr>
          <p:nvPr>
            <p:ph idx="1"/>
          </p:nvPr>
        </p:nvSpPr>
        <p:spPr>
          <a:xfrm>
            <a:off x="3869268" y="0"/>
            <a:ext cx="7315200" cy="5984748"/>
          </a:xfrm>
        </p:spPr>
        <p:txBody>
          <a:bodyPr>
            <a:normAutofit/>
          </a:bodyPr>
          <a:lstStyle/>
          <a:p>
            <a:r>
              <a:rPr lang="en-US" sz="4000" dirty="0" smtClean="0"/>
              <a:t>We didn’t learn about this type of PBL, please try again. </a:t>
            </a:r>
          </a:p>
        </p:txBody>
      </p:sp>
      <p:sp>
        <p:nvSpPr>
          <p:cNvPr id="5" name="Rectangle 4">
            <a:hlinkClick r:id="rId2" action="ppaction://hlinksldjump"/>
          </p:cNvPr>
          <p:cNvSpPr/>
          <p:nvPr/>
        </p:nvSpPr>
        <p:spPr>
          <a:xfrm>
            <a:off x="8160865"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Return to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397022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Incorrect </a:t>
            </a:r>
            <a:endParaRPr lang="en-US" sz="5000" dirty="0"/>
          </a:p>
        </p:txBody>
      </p:sp>
      <p:sp>
        <p:nvSpPr>
          <p:cNvPr id="3" name="Content Placeholder 2"/>
          <p:cNvSpPr>
            <a:spLocks noGrp="1"/>
          </p:cNvSpPr>
          <p:nvPr>
            <p:ph idx="1"/>
          </p:nvPr>
        </p:nvSpPr>
        <p:spPr>
          <a:xfrm>
            <a:off x="3869268" y="0"/>
            <a:ext cx="7315200" cy="5984748"/>
          </a:xfrm>
        </p:spPr>
        <p:txBody>
          <a:bodyPr>
            <a:normAutofit/>
          </a:bodyPr>
          <a:lstStyle/>
          <a:p>
            <a:r>
              <a:rPr lang="en-US" sz="4000" dirty="0" smtClean="0"/>
              <a:t>Please try again and remember...</a:t>
            </a:r>
          </a:p>
          <a:p>
            <a:pPr marL="0" indent="0">
              <a:buNone/>
            </a:pPr>
            <a:endParaRPr lang="en-US" sz="4000" dirty="0"/>
          </a:p>
          <a:p>
            <a:pPr marL="0" indent="0">
              <a:buNone/>
            </a:pPr>
            <a:r>
              <a:rPr lang="en-US" sz="4000" dirty="0" smtClean="0"/>
              <a:t>The term “</a:t>
            </a:r>
            <a:r>
              <a:rPr lang="en-US" sz="4000" b="1" dirty="0" smtClean="0">
                <a:solidFill>
                  <a:srgbClr val="002060"/>
                </a:solidFill>
              </a:rPr>
              <a:t>project</a:t>
            </a:r>
            <a:r>
              <a:rPr lang="en-US" sz="4000" dirty="0" smtClean="0"/>
              <a:t>” is similar to the notion of a “</a:t>
            </a:r>
            <a:r>
              <a:rPr lang="en-US" sz="4000" b="1" dirty="0" smtClean="0">
                <a:solidFill>
                  <a:srgbClr val="002060"/>
                </a:solidFill>
              </a:rPr>
              <a:t>product</a:t>
            </a:r>
            <a:r>
              <a:rPr lang="en-US" sz="4000" dirty="0" smtClean="0"/>
              <a:t>”.   </a:t>
            </a:r>
          </a:p>
        </p:txBody>
      </p:sp>
      <p:sp>
        <p:nvSpPr>
          <p:cNvPr id="5" name="Rectangle 4">
            <a:hlinkClick r:id="rId2" action="ppaction://hlinksldjump"/>
          </p:cNvPr>
          <p:cNvSpPr/>
          <p:nvPr/>
        </p:nvSpPr>
        <p:spPr>
          <a:xfrm>
            <a:off x="8160865"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Return to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718406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Correct</a:t>
            </a:r>
            <a:endParaRPr lang="en-US" sz="5000" dirty="0"/>
          </a:p>
        </p:txBody>
      </p:sp>
      <p:sp>
        <p:nvSpPr>
          <p:cNvPr id="3" name="Content Placeholder 2"/>
          <p:cNvSpPr>
            <a:spLocks noGrp="1"/>
          </p:cNvSpPr>
          <p:nvPr>
            <p:ph idx="1"/>
          </p:nvPr>
        </p:nvSpPr>
        <p:spPr/>
        <p:txBody>
          <a:bodyPr>
            <a:normAutofit/>
          </a:bodyPr>
          <a:lstStyle/>
          <a:p>
            <a:r>
              <a:rPr lang="en-US" sz="4000" dirty="0" smtClean="0"/>
              <a:t>Very good, Project-Based Learning is when the teacher supplies an engaging question or scenario and the students create a product.  You can remember it by the notion that a “</a:t>
            </a:r>
            <a:r>
              <a:rPr lang="en-US" sz="4000" b="1" dirty="0" smtClean="0">
                <a:solidFill>
                  <a:srgbClr val="002060"/>
                </a:solidFill>
              </a:rPr>
              <a:t>project</a:t>
            </a:r>
            <a:r>
              <a:rPr lang="en-US" sz="4000" dirty="0" smtClean="0"/>
              <a:t>” is similar to a “</a:t>
            </a:r>
            <a:r>
              <a:rPr lang="en-US" sz="4000" b="1" dirty="0" smtClean="0">
                <a:solidFill>
                  <a:srgbClr val="002060"/>
                </a:solidFill>
              </a:rPr>
              <a:t>product</a:t>
            </a:r>
            <a:r>
              <a:rPr lang="en-US" sz="4000" dirty="0" smtClean="0"/>
              <a:t>.”</a:t>
            </a:r>
          </a:p>
          <a:p>
            <a:pPr marL="0" indent="0">
              <a:buNone/>
            </a:pPr>
            <a:r>
              <a:rPr lang="en-US" sz="4000" dirty="0" smtClean="0"/>
              <a:t>  </a:t>
            </a:r>
            <a:endParaRPr lang="en-US" sz="4000" dirty="0"/>
          </a:p>
        </p:txBody>
      </p:sp>
      <p:sp>
        <p:nvSpPr>
          <p:cNvPr id="4" name="Rectangle 3">
            <a:hlinkClick r:id="rId2" action="ppaction://hlinksldjump"/>
          </p:cNvPr>
          <p:cNvSpPr/>
          <p:nvPr/>
        </p:nvSpPr>
        <p:spPr>
          <a:xfrm>
            <a:off x="8160865"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8676528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6500" dirty="0"/>
              <a:t>Select all that apply. </a:t>
            </a:r>
            <a:r>
              <a:rPr lang="en-US" sz="6500" dirty="0" smtClean="0"/>
              <a:t/>
            </a:r>
            <a:br>
              <a:rPr lang="en-US" sz="6500" dirty="0" smtClean="0"/>
            </a:br>
            <a:r>
              <a:rPr lang="en-US" sz="2000" dirty="0"/>
              <a:t>(You cannot unclick the options, so choose carefully) </a:t>
            </a:r>
            <a:br>
              <a:rPr lang="en-US" sz="2000" dirty="0"/>
            </a:br>
            <a:r>
              <a:rPr lang="en-US" sz="2000" dirty="0" smtClean="0"/>
              <a:t> </a:t>
            </a:r>
            <a:endParaRPr lang="en-US" sz="2000" dirty="0"/>
          </a:p>
        </p:txBody>
      </p:sp>
      <p:sp>
        <p:nvSpPr>
          <p:cNvPr id="3" name="Content Placeholder 2"/>
          <p:cNvSpPr>
            <a:spLocks noGrp="1"/>
          </p:cNvSpPr>
          <p:nvPr>
            <p:ph idx="1"/>
          </p:nvPr>
        </p:nvSpPr>
        <p:spPr>
          <a:xfrm>
            <a:off x="3869268" y="581891"/>
            <a:ext cx="7315200" cy="5402857"/>
          </a:xfrm>
        </p:spPr>
        <p:txBody>
          <a:bodyPr anchor="t"/>
          <a:lstStyle/>
          <a:p>
            <a:pPr marL="0" indent="0">
              <a:buNone/>
            </a:pPr>
            <a:r>
              <a:rPr lang="en-US" sz="3200" dirty="0"/>
              <a:t>Which aspect(s) would fit only </a:t>
            </a:r>
            <a:r>
              <a:rPr lang="en-US" sz="3200" dirty="0" smtClean="0"/>
              <a:t>Project-Based </a:t>
            </a:r>
            <a:r>
              <a:rPr lang="en-US" sz="3200" dirty="0"/>
              <a:t>Learning? </a:t>
            </a:r>
            <a:endParaRPr lang="en-US" dirty="0"/>
          </a:p>
        </p:txBody>
      </p:sp>
      <p:sp>
        <p:nvSpPr>
          <p:cNvPr id="4" name="Rectangle 3">
            <a:hlinkClick r:id="" action="ppaction://noaction" highlightClick="1"/>
          </p:cNvPr>
          <p:cNvSpPr/>
          <p:nvPr/>
        </p:nvSpPr>
        <p:spPr>
          <a:xfrm>
            <a:off x="3869268" y="1765653"/>
            <a:ext cx="376559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2000" dirty="0" smtClean="0"/>
              <a:t>Creates a project and not just a solution</a:t>
            </a:r>
            <a:endParaRPr lang="en-US" sz="2000" dirty="0"/>
          </a:p>
        </p:txBody>
      </p:sp>
      <p:sp>
        <p:nvSpPr>
          <p:cNvPr id="5" name="Rectangle 4">
            <a:hlinkClick r:id="" action="ppaction://noaction" highlightClick="1"/>
          </p:cNvPr>
          <p:cNvSpPr/>
          <p:nvPr/>
        </p:nvSpPr>
        <p:spPr>
          <a:xfrm>
            <a:off x="3869268" y="2800878"/>
            <a:ext cx="376559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2000" dirty="0" smtClean="0"/>
              <a:t>Can only be done in groups and not individually</a:t>
            </a:r>
            <a:endParaRPr lang="en-US" sz="2000" dirty="0"/>
          </a:p>
        </p:txBody>
      </p:sp>
      <p:sp>
        <p:nvSpPr>
          <p:cNvPr id="6" name="Rectangle 5">
            <a:hlinkClick r:id="" action="ppaction://noaction" highlightClick="1"/>
          </p:cNvPr>
          <p:cNvSpPr/>
          <p:nvPr/>
        </p:nvSpPr>
        <p:spPr>
          <a:xfrm>
            <a:off x="3869268" y="3836103"/>
            <a:ext cx="376559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2000" dirty="0"/>
              <a:t>Students identify action </a:t>
            </a:r>
            <a:r>
              <a:rPr lang="en-US" sz="2000" dirty="0" smtClean="0"/>
              <a:t>steps</a:t>
            </a:r>
            <a:endParaRPr lang="en-US" sz="2000" dirty="0"/>
          </a:p>
        </p:txBody>
      </p:sp>
      <p:sp>
        <p:nvSpPr>
          <p:cNvPr id="7" name="Rectangle 6">
            <a:hlinkClick r:id="" action="ppaction://noaction" highlightClick="1"/>
          </p:cNvPr>
          <p:cNvSpPr/>
          <p:nvPr/>
        </p:nvSpPr>
        <p:spPr>
          <a:xfrm>
            <a:off x="3869268" y="4871328"/>
            <a:ext cx="376559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2000" dirty="0" smtClean="0"/>
              <a:t>Teacher defines the problem</a:t>
            </a:r>
            <a:endParaRPr lang="en-US" sz="2000" dirty="0"/>
          </a:p>
        </p:txBody>
      </p:sp>
      <p:sp>
        <p:nvSpPr>
          <p:cNvPr id="8" name="Rectangle 7"/>
          <p:cNvSpPr/>
          <p:nvPr/>
        </p:nvSpPr>
        <p:spPr>
          <a:xfrm>
            <a:off x="4184845" y="5819021"/>
            <a:ext cx="3134438" cy="665018"/>
          </a:xfrm>
          <a:prstGeom prst="rect">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Check Your Selection(s)</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9" name="TextBox 8"/>
          <p:cNvSpPr txBox="1"/>
          <p:nvPr/>
        </p:nvSpPr>
        <p:spPr>
          <a:xfrm>
            <a:off x="7744690" y="1324126"/>
            <a:ext cx="4003963" cy="4785926"/>
          </a:xfrm>
          <a:prstGeom prst="rect">
            <a:avLst/>
          </a:prstGeom>
          <a:noFill/>
        </p:spPr>
        <p:txBody>
          <a:bodyPr wrap="square" rtlCol="0">
            <a:spAutoFit/>
          </a:bodyPr>
          <a:lstStyle/>
          <a:p>
            <a:endParaRPr lang="en-US" sz="1000" dirty="0"/>
          </a:p>
          <a:p>
            <a:endParaRPr lang="en-US" sz="1000" b="1" dirty="0" smtClean="0">
              <a:solidFill>
                <a:srgbClr val="7030A0"/>
              </a:solidFill>
            </a:endParaRPr>
          </a:p>
          <a:p>
            <a:r>
              <a:rPr lang="en-US" b="1" dirty="0" smtClean="0">
                <a:solidFill>
                  <a:srgbClr val="7030A0"/>
                </a:solidFill>
              </a:rPr>
              <a:t>This </a:t>
            </a:r>
            <a:r>
              <a:rPr lang="en-US" b="1" dirty="0" smtClean="0">
                <a:solidFill>
                  <a:srgbClr val="7030A0"/>
                </a:solidFill>
              </a:rPr>
              <a:t>should be highlighted purple. </a:t>
            </a:r>
            <a:r>
              <a:rPr lang="en-US" b="1" dirty="0">
                <a:solidFill>
                  <a:srgbClr val="7030A0"/>
                </a:solidFill>
              </a:rPr>
              <a:t>R</a:t>
            </a:r>
            <a:r>
              <a:rPr lang="en-US" b="1" dirty="0" smtClean="0">
                <a:solidFill>
                  <a:srgbClr val="7030A0"/>
                </a:solidFill>
              </a:rPr>
              <a:t>emember </a:t>
            </a:r>
            <a:r>
              <a:rPr lang="en-US" b="1" i="1" dirty="0" smtClean="0">
                <a:solidFill>
                  <a:srgbClr val="7030A0"/>
                </a:solidFill>
              </a:rPr>
              <a:t>project</a:t>
            </a:r>
            <a:r>
              <a:rPr lang="en-US" b="1" dirty="0" smtClean="0">
                <a:solidFill>
                  <a:srgbClr val="7030A0"/>
                </a:solidFill>
              </a:rPr>
              <a:t> relates to </a:t>
            </a:r>
            <a:r>
              <a:rPr lang="en-US" b="1" i="1" dirty="0" smtClean="0">
                <a:solidFill>
                  <a:srgbClr val="7030A0"/>
                </a:solidFill>
              </a:rPr>
              <a:t>product.</a:t>
            </a:r>
            <a:endParaRPr lang="en-US" b="1" i="1" dirty="0">
              <a:solidFill>
                <a:srgbClr val="7030A0"/>
              </a:solidFill>
            </a:endParaRPr>
          </a:p>
          <a:p>
            <a:endParaRPr lang="en-US" sz="500" dirty="0" smtClean="0"/>
          </a:p>
          <a:p>
            <a:endParaRPr lang="en-US" dirty="0" smtClean="0"/>
          </a:p>
          <a:p>
            <a:r>
              <a:rPr lang="en-US" dirty="0" smtClean="0"/>
              <a:t>This should </a:t>
            </a:r>
            <a:r>
              <a:rPr lang="en-US" dirty="0" smtClean="0"/>
              <a:t>still be blue and not highlighted, </a:t>
            </a:r>
            <a:r>
              <a:rPr lang="en-US" dirty="0" smtClean="0"/>
              <a:t>as the product is the focus and can be done individually or in groups. </a:t>
            </a:r>
          </a:p>
          <a:p>
            <a:endParaRPr lang="en-US" sz="1000" dirty="0" smtClean="0"/>
          </a:p>
          <a:p>
            <a:r>
              <a:rPr lang="en-US" dirty="0" smtClean="0"/>
              <a:t>This should </a:t>
            </a:r>
            <a:r>
              <a:rPr lang="en-US" dirty="0" smtClean="0"/>
              <a:t>still be blue  and not </a:t>
            </a:r>
            <a:r>
              <a:rPr lang="en-US" dirty="0" smtClean="0"/>
              <a:t>highlighted, as the teacher identifies the actions steps in Project-Based Learning. </a:t>
            </a:r>
            <a:endParaRPr lang="en-US" dirty="0"/>
          </a:p>
          <a:p>
            <a:endParaRPr lang="en-US" sz="1000" b="1" dirty="0" smtClean="0"/>
          </a:p>
          <a:p>
            <a:r>
              <a:rPr lang="en-US" b="1" dirty="0">
                <a:solidFill>
                  <a:srgbClr val="7030A0"/>
                </a:solidFill>
              </a:rPr>
              <a:t>T</a:t>
            </a:r>
            <a:r>
              <a:rPr lang="en-US" b="1" dirty="0" smtClean="0">
                <a:solidFill>
                  <a:srgbClr val="7030A0"/>
                </a:solidFill>
              </a:rPr>
              <a:t>his should be highlighted  purple because the teacher defines the problem, usually in an engaging scenario.</a:t>
            </a:r>
            <a:endParaRPr lang="en-US" b="1" dirty="0">
              <a:solidFill>
                <a:srgbClr val="7030A0"/>
              </a:solidFill>
            </a:endParaRPr>
          </a:p>
        </p:txBody>
      </p:sp>
      <p:sp>
        <p:nvSpPr>
          <p:cNvPr id="10" name="Rectangle 9">
            <a:hlinkClick r:id="" action="ppaction://hlinkshowjump?jump=nextslide"/>
          </p:cNvPr>
          <p:cNvSpPr/>
          <p:nvPr/>
        </p:nvSpPr>
        <p:spPr>
          <a:xfrm>
            <a:off x="9055020" y="5901885"/>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665332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4"/>
                                        </p:tgtEl>
                                        <p:attrNameLst>
                                          <p:attrName>style.color</p:attrName>
                                        </p:attrNameLst>
                                      </p:cBhvr>
                                      <p:by>
                                        <p:hsl h="7200000" s="0" l="0"/>
                                      </p:by>
                                    </p:animClr>
                                    <p:animClr clrSpc="hsl" dir="cw">
                                      <p:cBhvr>
                                        <p:cTn id="7" dur="500" fill="hold"/>
                                        <p:tgtEl>
                                          <p:spTgt spid="4"/>
                                        </p:tgtEl>
                                        <p:attrNameLst>
                                          <p:attrName>fillcolor</p:attrName>
                                        </p:attrNameLst>
                                      </p:cBhvr>
                                      <p:by>
                                        <p:hsl h="7200000" s="0" l="0"/>
                                      </p:by>
                                    </p:animClr>
                                    <p:animClr clrSpc="hsl" dir="cw">
                                      <p:cBhvr>
                                        <p:cTn id="8" dur="500" fill="hold"/>
                                        <p:tgtEl>
                                          <p:spTgt spid="4"/>
                                        </p:tgtEl>
                                        <p:attrNameLst>
                                          <p:attrName>stroke.color</p:attrName>
                                        </p:attrNameLst>
                                      </p:cBhvr>
                                      <p:by>
                                        <p:hsl h="7200000" s="0" l="0"/>
                                      </p:by>
                                    </p:animClr>
                                    <p:set>
                                      <p:cBhvr>
                                        <p:cTn id="9" dur="500" fill="hold"/>
                                        <p:tgtEl>
                                          <p:spTgt spid="4"/>
                                        </p:tgtEl>
                                        <p:attrNameLst>
                                          <p:attrName>fill.type</p:attrName>
                                        </p:attrNameLst>
                                      </p:cBhvr>
                                      <p:to>
                                        <p:strVal val="solid"/>
                                      </p:to>
                                    </p:set>
                                  </p:childTnLst>
                                </p:cTn>
                              </p:par>
                            </p:childTnLst>
                          </p:cTn>
                        </p:par>
                      </p:childTnLst>
                    </p:cTn>
                  </p:par>
                </p:childTnLst>
              </p:cTn>
              <p:nextCondLst>
                <p:cond evt="onClick" delay="0">
                  <p:tgtEl>
                    <p:spTgt spid="4"/>
                  </p:tgtEl>
                </p:cond>
              </p:nextCondLst>
            </p:seq>
            <p:seq concurrent="1" nextAc="seek">
              <p:cTn id="10" restart="whenNotActive" fill="hold" evtFilter="cancelBubble" nodeType="interactiveSeq">
                <p:stCondLst>
                  <p:cond evt="onClick" delay="0">
                    <p:tgtEl>
                      <p:spTgt spid="5"/>
                    </p:tgtEl>
                  </p:cond>
                </p:stCondLst>
                <p:endSync evt="end" delay="0">
                  <p:rtn val="all"/>
                </p:endSync>
                <p:childTnLst>
                  <p:par>
                    <p:cTn id="11" fill="hold">
                      <p:stCondLst>
                        <p:cond delay="0"/>
                      </p:stCondLst>
                      <p:childTnLst>
                        <p:par>
                          <p:cTn id="12" fill="hold">
                            <p:stCondLst>
                              <p:cond delay="0"/>
                            </p:stCondLst>
                            <p:childTnLst>
                              <p:par>
                                <p:cTn id="13" presetID="21" presetClass="emph" presetSubtype="0" fill="hold" grpId="0" nodeType="clickEffect">
                                  <p:stCondLst>
                                    <p:cond delay="0"/>
                                  </p:stCondLst>
                                  <p:childTnLst>
                                    <p:animClr clrSpc="hsl" dir="cw">
                                      <p:cBhvr override="childStyle">
                                        <p:cTn id="14" dur="500" fill="hold"/>
                                        <p:tgtEl>
                                          <p:spTgt spid="5"/>
                                        </p:tgtEl>
                                        <p:attrNameLst>
                                          <p:attrName>style.color</p:attrName>
                                        </p:attrNameLst>
                                      </p:cBhvr>
                                      <p:by>
                                        <p:hsl h="7200000" s="0" l="0"/>
                                      </p:by>
                                    </p:animClr>
                                    <p:animClr clrSpc="hsl" dir="cw">
                                      <p:cBhvr>
                                        <p:cTn id="15" dur="500" fill="hold"/>
                                        <p:tgtEl>
                                          <p:spTgt spid="5"/>
                                        </p:tgtEl>
                                        <p:attrNameLst>
                                          <p:attrName>fillcolor</p:attrName>
                                        </p:attrNameLst>
                                      </p:cBhvr>
                                      <p:by>
                                        <p:hsl h="7200000" s="0" l="0"/>
                                      </p:by>
                                    </p:animClr>
                                    <p:animClr clrSpc="hsl" dir="cw">
                                      <p:cBhvr>
                                        <p:cTn id="16" dur="500" fill="hold"/>
                                        <p:tgtEl>
                                          <p:spTgt spid="5"/>
                                        </p:tgtEl>
                                        <p:attrNameLst>
                                          <p:attrName>stroke.color</p:attrName>
                                        </p:attrNameLst>
                                      </p:cBhvr>
                                      <p:by>
                                        <p:hsl h="7200000" s="0" l="0"/>
                                      </p:by>
                                    </p:animClr>
                                    <p:set>
                                      <p:cBhvr>
                                        <p:cTn id="17" dur="500" fill="hold"/>
                                        <p:tgtEl>
                                          <p:spTgt spid="5"/>
                                        </p:tgtEl>
                                        <p:attrNameLst>
                                          <p:attrName>fill.type</p:attrName>
                                        </p:attrNameLst>
                                      </p:cBhvr>
                                      <p:to>
                                        <p:strVal val="solid"/>
                                      </p:to>
                                    </p:set>
                                  </p:childTnLst>
                                </p:cTn>
                              </p:par>
                            </p:childTnLst>
                          </p:cTn>
                        </p:par>
                      </p:childTnLst>
                    </p:cTn>
                  </p:par>
                </p:childTnLst>
              </p:cTn>
              <p:nextCondLst>
                <p:cond evt="onClick" delay="0">
                  <p:tgtEl>
                    <p:spTgt spid="5"/>
                  </p:tgtEl>
                </p:cond>
              </p:nextCondLst>
            </p:seq>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21" presetClass="emph" presetSubtype="0" fill="hold" grpId="0" nodeType="clickEffect">
                                  <p:stCondLst>
                                    <p:cond delay="0"/>
                                  </p:stCondLst>
                                  <p:childTnLst>
                                    <p:animClr clrSpc="hsl" dir="cw">
                                      <p:cBhvr override="childStyle">
                                        <p:cTn id="22" dur="500" fill="hold"/>
                                        <p:tgtEl>
                                          <p:spTgt spid="6"/>
                                        </p:tgtEl>
                                        <p:attrNameLst>
                                          <p:attrName>style.color</p:attrName>
                                        </p:attrNameLst>
                                      </p:cBhvr>
                                      <p:by>
                                        <p:hsl h="7200000" s="0" l="0"/>
                                      </p:by>
                                    </p:animClr>
                                    <p:animClr clrSpc="hsl" dir="cw">
                                      <p:cBhvr>
                                        <p:cTn id="23" dur="500" fill="hold"/>
                                        <p:tgtEl>
                                          <p:spTgt spid="6"/>
                                        </p:tgtEl>
                                        <p:attrNameLst>
                                          <p:attrName>fillcolor</p:attrName>
                                        </p:attrNameLst>
                                      </p:cBhvr>
                                      <p:by>
                                        <p:hsl h="7200000" s="0" l="0"/>
                                      </p:by>
                                    </p:animClr>
                                    <p:animClr clrSpc="hsl" dir="cw">
                                      <p:cBhvr>
                                        <p:cTn id="24" dur="500" fill="hold"/>
                                        <p:tgtEl>
                                          <p:spTgt spid="6"/>
                                        </p:tgtEl>
                                        <p:attrNameLst>
                                          <p:attrName>stroke.color</p:attrName>
                                        </p:attrNameLst>
                                      </p:cBhvr>
                                      <p:by>
                                        <p:hsl h="7200000" s="0" l="0"/>
                                      </p:by>
                                    </p:animClr>
                                    <p:set>
                                      <p:cBhvr>
                                        <p:cTn id="25" dur="500" fill="hold"/>
                                        <p:tgtEl>
                                          <p:spTgt spid="6"/>
                                        </p:tgtEl>
                                        <p:attrNameLst>
                                          <p:attrName>fill.type</p:attrName>
                                        </p:attrNameLst>
                                      </p:cBhvr>
                                      <p:to>
                                        <p:strVal val="solid"/>
                                      </p:to>
                                    </p:set>
                                  </p:childTnLst>
                                </p:cTn>
                              </p:par>
                            </p:childTnLst>
                          </p:cTn>
                        </p:par>
                      </p:childTnLst>
                    </p:cTn>
                  </p:par>
                </p:childTnLst>
              </p:cTn>
              <p:nextCondLst>
                <p:cond evt="onClick" delay="0">
                  <p:tgtEl>
                    <p:spTgt spid="6"/>
                  </p:tgtEl>
                </p:cond>
              </p:nextCondLst>
            </p:seq>
            <p:seq concurrent="1" nextAc="seek">
              <p:cTn id="26" restart="whenNotActive" fill="hold" evtFilter="cancelBubble" nodeType="interactiveSeq">
                <p:stCondLst>
                  <p:cond evt="onClick" delay="0">
                    <p:tgtEl>
                      <p:spTgt spid="7"/>
                    </p:tgtEl>
                  </p:cond>
                </p:stCondLst>
                <p:endSync evt="end" delay="0">
                  <p:rtn val="all"/>
                </p:endSync>
                <p:childTnLst>
                  <p:par>
                    <p:cTn id="27" fill="hold">
                      <p:stCondLst>
                        <p:cond delay="0"/>
                      </p:stCondLst>
                      <p:childTnLst>
                        <p:par>
                          <p:cTn id="28" fill="hold">
                            <p:stCondLst>
                              <p:cond delay="0"/>
                            </p:stCondLst>
                            <p:childTnLst>
                              <p:par>
                                <p:cTn id="29" presetID="21" presetClass="emph" presetSubtype="0" fill="hold" grpId="0" nodeType="clickEffect">
                                  <p:stCondLst>
                                    <p:cond delay="0"/>
                                  </p:stCondLst>
                                  <p:childTnLst>
                                    <p:animClr clrSpc="hsl" dir="cw">
                                      <p:cBhvr override="childStyle">
                                        <p:cTn id="30" dur="500" fill="hold"/>
                                        <p:tgtEl>
                                          <p:spTgt spid="7"/>
                                        </p:tgtEl>
                                        <p:attrNameLst>
                                          <p:attrName>style.color</p:attrName>
                                        </p:attrNameLst>
                                      </p:cBhvr>
                                      <p:by>
                                        <p:hsl h="7200000" s="0" l="0"/>
                                      </p:by>
                                    </p:animClr>
                                    <p:animClr clrSpc="hsl" dir="cw">
                                      <p:cBhvr>
                                        <p:cTn id="31" dur="500" fill="hold"/>
                                        <p:tgtEl>
                                          <p:spTgt spid="7"/>
                                        </p:tgtEl>
                                        <p:attrNameLst>
                                          <p:attrName>fillcolor</p:attrName>
                                        </p:attrNameLst>
                                      </p:cBhvr>
                                      <p:by>
                                        <p:hsl h="7200000" s="0" l="0"/>
                                      </p:by>
                                    </p:animClr>
                                    <p:animClr clrSpc="hsl" dir="cw">
                                      <p:cBhvr>
                                        <p:cTn id="32" dur="500" fill="hold"/>
                                        <p:tgtEl>
                                          <p:spTgt spid="7"/>
                                        </p:tgtEl>
                                        <p:attrNameLst>
                                          <p:attrName>stroke.color</p:attrName>
                                        </p:attrNameLst>
                                      </p:cBhvr>
                                      <p:by>
                                        <p:hsl h="7200000" s="0" l="0"/>
                                      </p:by>
                                    </p:animClr>
                                    <p:set>
                                      <p:cBhvr>
                                        <p:cTn id="33" dur="500" fill="hold"/>
                                        <p:tgtEl>
                                          <p:spTgt spid="7"/>
                                        </p:tgtEl>
                                        <p:attrNameLst>
                                          <p:attrName>fill.type</p:attrName>
                                        </p:attrNameLst>
                                      </p:cBhvr>
                                      <p:to>
                                        <p:strVal val="solid"/>
                                      </p:to>
                                    </p:set>
                                  </p:childTnLst>
                                </p:cTn>
                              </p:par>
                            </p:childTnLst>
                          </p:cTn>
                        </p:par>
                      </p:childTnLst>
                    </p:cTn>
                  </p:par>
                </p:childTnLst>
              </p:cTn>
              <p:nextCondLst>
                <p:cond evt="onClick" delay="0">
                  <p:tgtEl>
                    <p:spTgt spid="7"/>
                  </p:tgtEl>
                </p:cond>
              </p:nextCondLst>
            </p:seq>
            <p:seq concurrent="1" nextAc="seek">
              <p:cTn id="34" restart="whenNotActive" fill="hold" evtFilter="cancelBubble" nodeType="interactiveSeq">
                <p:stCondLst>
                  <p:cond evt="onClick" delay="0">
                    <p:tgtEl>
                      <p:spTgt spid="8"/>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9"/>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9"/>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4" grpId="0" animBg="1"/>
      <p:bldP spid="5" grpId="0" animBg="1"/>
      <p:bldP spid="6" grpId="0" animBg="1"/>
      <p:bldP spid="7" grpId="0" animBg="1"/>
      <p:bldP spid="9" grpId="0"/>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400" b="1" dirty="0"/>
              <a:t>Multiple Choice Question</a:t>
            </a:r>
            <a:endParaRPr lang="en-US" sz="5000" b="1" dirty="0"/>
          </a:p>
        </p:txBody>
      </p:sp>
      <p:sp>
        <p:nvSpPr>
          <p:cNvPr id="3" name="Content Placeholder 2"/>
          <p:cNvSpPr>
            <a:spLocks noGrp="1"/>
          </p:cNvSpPr>
          <p:nvPr>
            <p:ph idx="1"/>
          </p:nvPr>
        </p:nvSpPr>
        <p:spPr>
          <a:xfrm>
            <a:off x="3643745" y="734291"/>
            <a:ext cx="7848061" cy="5888181"/>
          </a:xfrm>
        </p:spPr>
        <p:txBody>
          <a:bodyPr anchor="t">
            <a:normAutofit/>
          </a:bodyPr>
          <a:lstStyle/>
          <a:p>
            <a:pPr marL="0" indent="0">
              <a:buNone/>
            </a:pPr>
            <a:r>
              <a:rPr lang="en-US" sz="3200" dirty="0" smtClean="0"/>
              <a:t>What </a:t>
            </a:r>
            <a:r>
              <a:rPr lang="en-US" sz="3200" dirty="0"/>
              <a:t>type of PBL is being used when students have to define what they need to learn and the teacher acts only as facilitator? </a:t>
            </a:r>
            <a:endParaRPr lang="en-US" sz="3200" dirty="0" smtClean="0"/>
          </a:p>
          <a:p>
            <a:pPr marL="0" indent="0">
              <a:buNone/>
            </a:pPr>
            <a:endParaRPr lang="en-US" dirty="0"/>
          </a:p>
          <a:p>
            <a:pPr marL="0" indent="0">
              <a:buNone/>
            </a:pPr>
            <a:r>
              <a:rPr lang="en-US" sz="3000" dirty="0" smtClean="0"/>
              <a:t>A. </a:t>
            </a:r>
          </a:p>
          <a:p>
            <a:pPr marL="0" indent="0">
              <a:lnSpc>
                <a:spcPct val="200000"/>
              </a:lnSpc>
              <a:buNone/>
            </a:pPr>
            <a:r>
              <a:rPr lang="en-US" sz="3000" dirty="0" smtClean="0"/>
              <a:t>B.</a:t>
            </a:r>
          </a:p>
          <a:p>
            <a:pPr marL="0" indent="0">
              <a:lnSpc>
                <a:spcPct val="200000"/>
              </a:lnSpc>
              <a:buNone/>
            </a:pPr>
            <a:r>
              <a:rPr lang="en-US" sz="3000" dirty="0" smtClean="0"/>
              <a:t>C.</a:t>
            </a:r>
          </a:p>
          <a:p>
            <a:pPr marL="0" indent="0">
              <a:lnSpc>
                <a:spcPct val="200000"/>
              </a:lnSpc>
              <a:buNone/>
            </a:pPr>
            <a:r>
              <a:rPr lang="en-US" sz="3000" dirty="0" smtClean="0"/>
              <a:t>D.</a:t>
            </a:r>
          </a:p>
          <a:p>
            <a:pPr marL="0" indent="0">
              <a:buNone/>
            </a:pPr>
            <a:endParaRPr lang="en-US" sz="3000" dirty="0"/>
          </a:p>
        </p:txBody>
      </p:sp>
      <p:sp>
        <p:nvSpPr>
          <p:cNvPr id="24" name="Rectangle 23">
            <a:hlinkClick r:id="rId2" action="ppaction://hlinksldjump"/>
          </p:cNvPr>
          <p:cNvSpPr/>
          <p:nvPr/>
        </p:nvSpPr>
        <p:spPr>
          <a:xfrm>
            <a:off x="4240100" y="2515343"/>
            <a:ext cx="384433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r>
              <a:rPr lang="en-US" sz="2000" dirty="0" smtClean="0"/>
              <a:t>Activity-Based </a:t>
            </a:r>
            <a:r>
              <a:rPr lang="en-US" sz="2000" dirty="0"/>
              <a:t>Learning</a:t>
            </a:r>
          </a:p>
        </p:txBody>
      </p:sp>
      <p:sp>
        <p:nvSpPr>
          <p:cNvPr id="11" name="Rectangle 10">
            <a:hlinkClick r:id="rId2" action="ppaction://hlinksldjump"/>
          </p:cNvPr>
          <p:cNvSpPr/>
          <p:nvPr/>
        </p:nvSpPr>
        <p:spPr>
          <a:xfrm>
            <a:off x="4240100" y="3563911"/>
            <a:ext cx="384433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r>
              <a:rPr lang="en-US" sz="2000" dirty="0"/>
              <a:t>Challenge-Based Learning</a:t>
            </a:r>
          </a:p>
        </p:txBody>
      </p:sp>
      <p:sp>
        <p:nvSpPr>
          <p:cNvPr id="12" name="Rectangle 11">
            <a:hlinkClick r:id="rId3" action="ppaction://hlinksldjump"/>
          </p:cNvPr>
          <p:cNvSpPr/>
          <p:nvPr/>
        </p:nvSpPr>
        <p:spPr>
          <a:xfrm>
            <a:off x="4240100" y="4612479"/>
            <a:ext cx="384433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r>
              <a:rPr lang="en-US" sz="2000" dirty="0"/>
              <a:t>Problem-Based Learning</a:t>
            </a:r>
          </a:p>
        </p:txBody>
      </p:sp>
      <p:sp>
        <p:nvSpPr>
          <p:cNvPr id="13" name="Rectangle 12">
            <a:hlinkClick r:id="rId4" action="ppaction://hlinksldjump"/>
          </p:cNvPr>
          <p:cNvSpPr/>
          <p:nvPr/>
        </p:nvSpPr>
        <p:spPr>
          <a:xfrm>
            <a:off x="4240100" y="5661047"/>
            <a:ext cx="384433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r>
              <a:rPr lang="en-US" sz="2000" dirty="0"/>
              <a:t>Project-Based Learning </a:t>
            </a:r>
          </a:p>
        </p:txBody>
      </p:sp>
    </p:spTree>
    <p:extLst>
      <p:ext uri="{BB962C8B-B14F-4D97-AF65-F5344CB8AC3E}">
        <p14:creationId xmlns:p14="http://schemas.microsoft.com/office/powerpoint/2010/main" val="37800009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Incorrect </a:t>
            </a:r>
            <a:endParaRPr lang="en-US" sz="5000" dirty="0"/>
          </a:p>
        </p:txBody>
      </p:sp>
      <p:sp>
        <p:nvSpPr>
          <p:cNvPr id="3" name="Content Placeholder 2"/>
          <p:cNvSpPr>
            <a:spLocks noGrp="1"/>
          </p:cNvSpPr>
          <p:nvPr>
            <p:ph idx="1"/>
          </p:nvPr>
        </p:nvSpPr>
        <p:spPr>
          <a:xfrm>
            <a:off x="3869268" y="0"/>
            <a:ext cx="7315200" cy="5984748"/>
          </a:xfrm>
        </p:spPr>
        <p:txBody>
          <a:bodyPr>
            <a:normAutofit/>
          </a:bodyPr>
          <a:lstStyle/>
          <a:p>
            <a:r>
              <a:rPr lang="en-US" sz="4000" dirty="0" smtClean="0"/>
              <a:t>We didn’t learn about this type of PBL, please try again. </a:t>
            </a:r>
          </a:p>
        </p:txBody>
      </p:sp>
      <p:sp>
        <p:nvSpPr>
          <p:cNvPr id="5" name="Rectangle 4">
            <a:hlinkClick r:id="rId2" action="ppaction://hlinksldjump"/>
          </p:cNvPr>
          <p:cNvSpPr/>
          <p:nvPr/>
        </p:nvSpPr>
        <p:spPr>
          <a:xfrm>
            <a:off x="8160865"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Return to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983892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Incorrect </a:t>
            </a:r>
            <a:endParaRPr lang="en-US" sz="5000" dirty="0"/>
          </a:p>
        </p:txBody>
      </p:sp>
      <p:sp>
        <p:nvSpPr>
          <p:cNvPr id="3" name="Content Placeholder 2"/>
          <p:cNvSpPr>
            <a:spLocks noGrp="1"/>
          </p:cNvSpPr>
          <p:nvPr>
            <p:ph idx="1"/>
          </p:nvPr>
        </p:nvSpPr>
        <p:spPr>
          <a:xfrm>
            <a:off x="3869268" y="0"/>
            <a:ext cx="7315200" cy="5984748"/>
          </a:xfrm>
        </p:spPr>
        <p:txBody>
          <a:bodyPr>
            <a:normAutofit/>
          </a:bodyPr>
          <a:lstStyle/>
          <a:p>
            <a:r>
              <a:rPr lang="en-US" sz="4000" dirty="0" smtClean="0"/>
              <a:t>Please try again and remember...</a:t>
            </a:r>
          </a:p>
          <a:p>
            <a:pPr marL="0" indent="0">
              <a:buNone/>
            </a:pPr>
            <a:endParaRPr lang="en-US" sz="4000" dirty="0"/>
          </a:p>
          <a:p>
            <a:pPr marL="0" indent="0">
              <a:buNone/>
            </a:pPr>
            <a:r>
              <a:rPr lang="en-US" sz="4000" dirty="0" smtClean="0"/>
              <a:t>The term ”</a:t>
            </a:r>
            <a:r>
              <a:rPr lang="en-US" sz="4000" b="1" dirty="0" smtClean="0">
                <a:solidFill>
                  <a:srgbClr val="00B0F0"/>
                </a:solidFill>
              </a:rPr>
              <a:t>problem</a:t>
            </a:r>
            <a:r>
              <a:rPr lang="en-US" sz="4000" dirty="0" smtClean="0"/>
              <a:t>“ should remind you that the focus is on </a:t>
            </a:r>
            <a:r>
              <a:rPr lang="en-US" sz="4000" dirty="0"/>
              <a:t>the </a:t>
            </a:r>
            <a:r>
              <a:rPr lang="en-US" sz="4000" dirty="0" smtClean="0"/>
              <a:t>”</a:t>
            </a:r>
            <a:r>
              <a:rPr lang="en-US" sz="4000" b="1" dirty="0" smtClean="0">
                <a:solidFill>
                  <a:srgbClr val="00B0F0"/>
                </a:solidFill>
              </a:rPr>
              <a:t>process</a:t>
            </a:r>
            <a:r>
              <a:rPr lang="en-US" sz="4000" dirty="0" smtClean="0"/>
              <a:t>“ and not the ”</a:t>
            </a:r>
            <a:r>
              <a:rPr lang="en-US" sz="4000" b="1" dirty="0" smtClean="0">
                <a:solidFill>
                  <a:srgbClr val="002060"/>
                </a:solidFill>
              </a:rPr>
              <a:t>product</a:t>
            </a:r>
            <a:r>
              <a:rPr lang="en-US" sz="4000" dirty="0" smtClean="0"/>
              <a:t>“ </a:t>
            </a:r>
            <a:r>
              <a:rPr lang="en-US" sz="4000" dirty="0"/>
              <a:t>or </a:t>
            </a:r>
            <a:r>
              <a:rPr lang="en-US" sz="4000" dirty="0" smtClean="0"/>
              <a:t>”</a:t>
            </a:r>
            <a:r>
              <a:rPr lang="en-US" sz="4000" b="1" dirty="0" smtClean="0">
                <a:solidFill>
                  <a:srgbClr val="002060"/>
                </a:solidFill>
              </a:rPr>
              <a:t>project</a:t>
            </a:r>
            <a:r>
              <a:rPr lang="en-US" sz="4000" dirty="0" smtClean="0"/>
              <a:t>“.   </a:t>
            </a:r>
          </a:p>
        </p:txBody>
      </p:sp>
      <p:sp>
        <p:nvSpPr>
          <p:cNvPr id="5" name="Rectangle 4">
            <a:hlinkClick r:id="rId2" action="ppaction://hlinksldjump"/>
          </p:cNvPr>
          <p:cNvSpPr/>
          <p:nvPr/>
        </p:nvSpPr>
        <p:spPr>
          <a:xfrm>
            <a:off x="8160865"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Return to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522682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dirty="0" smtClean="0"/>
              <a:t>Goals and Objectives for the PBL Unit</a:t>
            </a:r>
            <a:endParaRPr lang="en-US" sz="5000" dirty="0"/>
          </a:p>
        </p:txBody>
      </p:sp>
      <p:sp>
        <p:nvSpPr>
          <p:cNvPr id="3" name="Content Placeholder 2"/>
          <p:cNvSpPr>
            <a:spLocks noGrp="1"/>
          </p:cNvSpPr>
          <p:nvPr>
            <p:ph idx="1"/>
          </p:nvPr>
        </p:nvSpPr>
        <p:spPr>
          <a:xfrm>
            <a:off x="3869268" y="615144"/>
            <a:ext cx="7749538" cy="5120640"/>
          </a:xfrm>
        </p:spPr>
        <p:txBody>
          <a:bodyPr>
            <a:normAutofit/>
          </a:bodyPr>
          <a:lstStyle/>
          <a:p>
            <a:endParaRPr lang="en-US" sz="2200" dirty="0" smtClean="0"/>
          </a:p>
          <a:p>
            <a:pPr marL="0" indent="0">
              <a:buNone/>
            </a:pPr>
            <a:r>
              <a:rPr lang="en-US" sz="2400" b="1" dirty="0" smtClean="0"/>
              <a:t> </a:t>
            </a:r>
            <a:endParaRPr lang="en-US" sz="2400" dirty="0" smtClean="0"/>
          </a:p>
        </p:txBody>
      </p:sp>
      <p:sp>
        <p:nvSpPr>
          <p:cNvPr id="4" name="Rectangle 3">
            <a:hlinkClick r:id="" action="ppaction://hlinkshowjump?jump=nextslide"/>
          </p:cNvPr>
          <p:cNvSpPr/>
          <p:nvPr/>
        </p:nvSpPr>
        <p:spPr>
          <a:xfrm>
            <a:off x="8963893" y="5989865"/>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Click to Continue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3530545656"/>
              </p:ext>
            </p:extLst>
          </p:nvPr>
        </p:nvGraphicFramePr>
        <p:xfrm>
          <a:off x="3491346" y="745902"/>
          <a:ext cx="8127460" cy="4762500"/>
        </p:xfrm>
        <a:graphic>
          <a:graphicData uri="http://schemas.openxmlformats.org/drawingml/2006/table">
            <a:tbl>
              <a:tblPr firstRow="1" firstCol="1" bandRow="1">
                <a:tableStyleId>{5C22544A-7EE6-4342-B048-85BDC9FD1C3A}</a:tableStyleId>
              </a:tblPr>
              <a:tblGrid>
                <a:gridCol w="8127460"/>
              </a:tblGrid>
              <a:tr h="253118">
                <a:tc>
                  <a:txBody>
                    <a:bodyPr/>
                    <a:lstStyle/>
                    <a:p>
                      <a:pPr marL="0" marR="0" lvl="0" indent="0">
                        <a:lnSpc>
                          <a:spcPct val="110000"/>
                        </a:lnSpc>
                        <a:spcBef>
                          <a:spcPts val="600"/>
                        </a:spcBef>
                        <a:spcAft>
                          <a:spcPts val="0"/>
                        </a:spcAft>
                        <a:buSzPts val="1200"/>
                        <a:buFont typeface="Times New Roman" panose="02020603050405020304" pitchFamily="18" charset="0"/>
                        <a:buNone/>
                      </a:pPr>
                      <a:r>
                        <a:rPr lang="en-US" sz="2300" dirty="0" smtClean="0">
                          <a:effectLst/>
                        </a:rPr>
                        <a:t>1. Define </a:t>
                      </a:r>
                      <a:r>
                        <a:rPr lang="en-US" sz="2300" dirty="0">
                          <a:effectLst/>
                        </a:rPr>
                        <a:t>Problem-Based Learning as associated with K-12 pedagogical practices. </a:t>
                      </a:r>
                      <a:endParaRPr lang="en-US" sz="2300" dirty="0">
                        <a:effectLst/>
                        <a:latin typeface="Corbel" panose="020B0503020204020204" pitchFamily="34" charset="0"/>
                        <a:ea typeface="SimSun" panose="02010600030101010101" pitchFamily="2" charset="-122"/>
                        <a:cs typeface="Tahoma" panose="020B0604030504040204" pitchFamily="34" charset="0"/>
                      </a:endParaRPr>
                    </a:p>
                  </a:txBody>
                  <a:tcPr marL="68580" marR="68580" marT="0" marB="0"/>
                </a:tc>
              </a:tr>
              <a:tr h="669755">
                <a:tc>
                  <a:txBody>
                    <a:bodyPr/>
                    <a:lstStyle/>
                    <a:p>
                      <a:pPr marL="0" marR="0" lvl="1" indent="0">
                        <a:lnSpc>
                          <a:spcPct val="100000"/>
                        </a:lnSpc>
                        <a:spcBef>
                          <a:spcPts val="0"/>
                        </a:spcBef>
                        <a:spcAft>
                          <a:spcPts val="0"/>
                        </a:spcAft>
                        <a:buFont typeface="Arial" panose="020B0604020202020204" pitchFamily="34" charset="0"/>
                        <a:buNone/>
                      </a:pPr>
                      <a:r>
                        <a:rPr lang="en-US" sz="2000" b="0" dirty="0" smtClean="0">
                          <a:effectLst/>
                        </a:rPr>
                        <a:t>1.1</a:t>
                      </a:r>
                      <a:r>
                        <a:rPr lang="en-US" sz="2000" b="0" baseline="0" dirty="0" smtClean="0">
                          <a:effectLst/>
                        </a:rPr>
                        <a:t> I</a:t>
                      </a:r>
                      <a:r>
                        <a:rPr lang="en-US" sz="2000" b="0" dirty="0" smtClean="0">
                          <a:effectLst/>
                        </a:rPr>
                        <a:t>dentify </a:t>
                      </a:r>
                      <a:r>
                        <a:rPr lang="en-US" sz="2000" b="0" dirty="0">
                          <a:effectLst/>
                        </a:rPr>
                        <a:t>the different definitions of Problem-Based Learning.</a:t>
                      </a:r>
                    </a:p>
                    <a:p>
                      <a:pPr marL="0" marR="0" lvl="1" indent="0">
                        <a:lnSpc>
                          <a:spcPct val="100000"/>
                        </a:lnSpc>
                        <a:spcBef>
                          <a:spcPts val="0"/>
                        </a:spcBef>
                        <a:spcAft>
                          <a:spcPts val="0"/>
                        </a:spcAft>
                        <a:buFont typeface="Arial" panose="020B0604020202020204" pitchFamily="34" charset="0"/>
                        <a:buNone/>
                      </a:pPr>
                      <a:r>
                        <a:rPr lang="en-US" sz="2000" b="0" dirty="0" smtClean="0">
                          <a:effectLst/>
                        </a:rPr>
                        <a:t>1.2</a:t>
                      </a:r>
                      <a:r>
                        <a:rPr lang="en-US" sz="2000" b="0" baseline="0" dirty="0" smtClean="0">
                          <a:effectLst/>
                        </a:rPr>
                        <a:t> I</a:t>
                      </a:r>
                      <a:r>
                        <a:rPr lang="en-US" sz="2000" b="0" dirty="0" smtClean="0">
                          <a:effectLst/>
                        </a:rPr>
                        <a:t>dentify </a:t>
                      </a:r>
                      <a:r>
                        <a:rPr lang="en-US" sz="2000" b="0" dirty="0">
                          <a:effectLst/>
                        </a:rPr>
                        <a:t>the characteristics associated with Problem-Based Learning. </a:t>
                      </a:r>
                      <a:endParaRPr lang="en-US" sz="2000" b="0" dirty="0" smtClean="0">
                        <a:effectLst/>
                      </a:endParaRPr>
                    </a:p>
                    <a:p>
                      <a:pPr marL="0" marR="0" lvl="1" indent="0">
                        <a:lnSpc>
                          <a:spcPct val="100000"/>
                        </a:lnSpc>
                        <a:spcBef>
                          <a:spcPts val="0"/>
                        </a:spcBef>
                        <a:spcAft>
                          <a:spcPts val="0"/>
                        </a:spcAft>
                        <a:buFont typeface="Arial" panose="020B0604020202020204" pitchFamily="34" charset="0"/>
                        <a:buNone/>
                      </a:pPr>
                      <a:endParaRPr lang="en-US" sz="2000" b="0" dirty="0">
                        <a:effectLst/>
                        <a:latin typeface="Corbel" panose="020B0503020204020204" pitchFamily="34" charset="0"/>
                        <a:ea typeface="SimSun" panose="02010600030101010101" pitchFamily="2" charset="-122"/>
                        <a:cs typeface="Tahoma" panose="020B0604030504040204" pitchFamily="34" charset="0"/>
                      </a:endParaRPr>
                    </a:p>
                  </a:txBody>
                  <a:tcPr marL="68580" marR="68580" marT="0" marB="0"/>
                </a:tc>
              </a:tr>
              <a:tr h="253118">
                <a:tc>
                  <a:txBody>
                    <a:bodyPr/>
                    <a:lstStyle/>
                    <a:p>
                      <a:pPr marL="0" marR="0" lvl="0" indent="0">
                        <a:lnSpc>
                          <a:spcPct val="110000"/>
                        </a:lnSpc>
                        <a:spcBef>
                          <a:spcPts val="600"/>
                        </a:spcBef>
                        <a:spcAft>
                          <a:spcPts val="0"/>
                        </a:spcAft>
                        <a:buSzPts val="1200"/>
                        <a:buFont typeface="Times New Roman" panose="02020603050405020304" pitchFamily="18" charset="0"/>
                        <a:buNone/>
                      </a:pPr>
                      <a:r>
                        <a:rPr lang="en-US" sz="2300" dirty="0" smtClean="0">
                          <a:effectLst/>
                        </a:rPr>
                        <a:t>2. Compare </a:t>
                      </a:r>
                      <a:r>
                        <a:rPr lang="en-US" sz="2300" dirty="0">
                          <a:effectLst/>
                        </a:rPr>
                        <a:t>different types/models of Problem-Based Learning.</a:t>
                      </a:r>
                      <a:endParaRPr lang="en-US" sz="2300" dirty="0">
                        <a:effectLst/>
                        <a:latin typeface="Corbel" panose="020B0503020204020204" pitchFamily="34" charset="0"/>
                        <a:ea typeface="SimSun" panose="02010600030101010101" pitchFamily="2" charset="-122"/>
                        <a:cs typeface="Tahoma" panose="020B0604030504040204" pitchFamily="34" charset="0"/>
                      </a:endParaRPr>
                    </a:p>
                  </a:txBody>
                  <a:tcPr marL="68580" marR="68580" marT="0" marB="0"/>
                </a:tc>
              </a:tr>
              <a:tr h="667371">
                <a:tc>
                  <a:txBody>
                    <a:bodyPr/>
                    <a:lstStyle/>
                    <a:p>
                      <a:pPr marL="0" marR="0">
                        <a:lnSpc>
                          <a:spcPct val="110000"/>
                        </a:lnSpc>
                        <a:spcBef>
                          <a:spcPts val="0"/>
                        </a:spcBef>
                        <a:spcAft>
                          <a:spcPts val="0"/>
                        </a:spcAft>
                      </a:pPr>
                      <a:r>
                        <a:rPr lang="en-US" sz="2000" b="0" dirty="0">
                          <a:effectLst/>
                        </a:rPr>
                        <a:t>2.1 </a:t>
                      </a:r>
                      <a:r>
                        <a:rPr lang="en-US" sz="2000" b="0" dirty="0" smtClean="0">
                          <a:effectLst/>
                        </a:rPr>
                        <a:t>Identify </a:t>
                      </a:r>
                      <a:r>
                        <a:rPr lang="en-US" sz="2000" b="0" dirty="0">
                          <a:effectLst/>
                        </a:rPr>
                        <a:t>aspects of Project-Based Learning.</a:t>
                      </a:r>
                    </a:p>
                    <a:p>
                      <a:pPr marL="0" marR="0">
                        <a:lnSpc>
                          <a:spcPct val="110000"/>
                        </a:lnSpc>
                        <a:spcBef>
                          <a:spcPts val="0"/>
                        </a:spcBef>
                        <a:spcAft>
                          <a:spcPts val="0"/>
                        </a:spcAft>
                      </a:pPr>
                      <a:r>
                        <a:rPr lang="en-US" sz="2000" b="0" dirty="0">
                          <a:effectLst/>
                        </a:rPr>
                        <a:t>2.2 </a:t>
                      </a:r>
                      <a:r>
                        <a:rPr lang="en-US" sz="2000" b="0" dirty="0" smtClean="0">
                          <a:effectLst/>
                        </a:rPr>
                        <a:t>Identify </a:t>
                      </a:r>
                      <a:r>
                        <a:rPr lang="en-US" sz="2000" b="0" dirty="0">
                          <a:effectLst/>
                        </a:rPr>
                        <a:t>aspects of Problem-Based Learning. </a:t>
                      </a:r>
                      <a:endParaRPr lang="en-US" sz="2000" b="0" dirty="0" smtClean="0">
                        <a:effectLst/>
                      </a:endParaRPr>
                    </a:p>
                    <a:p>
                      <a:pPr marL="0" marR="0">
                        <a:lnSpc>
                          <a:spcPct val="110000"/>
                        </a:lnSpc>
                        <a:spcBef>
                          <a:spcPts val="0"/>
                        </a:spcBef>
                        <a:spcAft>
                          <a:spcPts val="0"/>
                        </a:spcAft>
                      </a:pPr>
                      <a:endParaRPr lang="en-US" sz="2000" b="0" dirty="0">
                        <a:effectLst/>
                      </a:endParaRPr>
                    </a:p>
                  </a:txBody>
                  <a:tcPr marL="68580" marR="68580" marT="0" marB="0"/>
                </a:tc>
              </a:tr>
              <a:tr h="253118">
                <a:tc>
                  <a:txBody>
                    <a:bodyPr/>
                    <a:lstStyle/>
                    <a:p>
                      <a:pPr marL="0" marR="0" lvl="0" indent="0">
                        <a:lnSpc>
                          <a:spcPct val="110000"/>
                        </a:lnSpc>
                        <a:spcBef>
                          <a:spcPts val="600"/>
                        </a:spcBef>
                        <a:spcAft>
                          <a:spcPts val="0"/>
                        </a:spcAft>
                        <a:buSzPts val="1200"/>
                        <a:buFont typeface="Times New Roman" panose="02020603050405020304" pitchFamily="18" charset="0"/>
                        <a:buNone/>
                      </a:pPr>
                      <a:r>
                        <a:rPr lang="en-US" sz="2300" b="1" dirty="0" smtClean="0">
                          <a:effectLst/>
                        </a:rPr>
                        <a:t>3. Determine </a:t>
                      </a:r>
                      <a:r>
                        <a:rPr lang="en-US" sz="2300" b="1" dirty="0">
                          <a:effectLst/>
                        </a:rPr>
                        <a:t>how to effectively implement Problem-Based Learning.</a:t>
                      </a:r>
                      <a:endParaRPr lang="en-US" sz="2300" b="1" dirty="0">
                        <a:effectLst/>
                        <a:latin typeface="Corbel" panose="020B0503020204020204" pitchFamily="34" charset="0"/>
                        <a:ea typeface="SimSun" panose="02010600030101010101" pitchFamily="2" charset="-122"/>
                        <a:cs typeface="Tahoma" panose="020B0604030504040204" pitchFamily="34" charset="0"/>
                      </a:endParaRPr>
                    </a:p>
                  </a:txBody>
                  <a:tcPr marL="68580" marR="68580" marT="0" marB="0"/>
                </a:tc>
              </a:tr>
              <a:tr h="0">
                <a:tc>
                  <a:txBody>
                    <a:bodyPr/>
                    <a:lstStyle/>
                    <a:p>
                      <a:pPr marL="0" marR="0">
                        <a:lnSpc>
                          <a:spcPct val="110000"/>
                        </a:lnSpc>
                        <a:spcBef>
                          <a:spcPts val="0"/>
                        </a:spcBef>
                        <a:spcAft>
                          <a:spcPts val="0"/>
                        </a:spcAft>
                      </a:pPr>
                      <a:r>
                        <a:rPr lang="en-US" sz="2000" b="0" dirty="0" smtClean="0">
                          <a:effectLst/>
                        </a:rPr>
                        <a:t>3.1 </a:t>
                      </a:r>
                      <a:r>
                        <a:rPr lang="en-US" sz="2000" b="0" dirty="0" smtClean="0">
                          <a:effectLst/>
                        </a:rPr>
                        <a:t>Identify </a:t>
                      </a:r>
                      <a:r>
                        <a:rPr lang="en-US" sz="2000" b="0" dirty="0">
                          <a:effectLst/>
                        </a:rPr>
                        <a:t>appropriate </a:t>
                      </a:r>
                      <a:r>
                        <a:rPr lang="en-US" sz="2000" b="0" dirty="0" smtClean="0">
                          <a:effectLst/>
                        </a:rPr>
                        <a:t>examples </a:t>
                      </a:r>
                      <a:r>
                        <a:rPr lang="en-US" sz="2000" b="0" dirty="0">
                          <a:effectLst/>
                        </a:rPr>
                        <a:t>of Problem-Based Learning</a:t>
                      </a:r>
                      <a:r>
                        <a:rPr lang="en-US" sz="2000" b="0" dirty="0" smtClean="0">
                          <a:effectLst/>
                        </a:rPr>
                        <a:t>.</a:t>
                      </a:r>
                    </a:p>
                    <a:p>
                      <a:pPr marL="0" marR="0" indent="0" algn="l" defTabSz="914400" rtl="0" eaLnBrk="1" fontAlgn="auto" latinLnBrk="0" hangingPunct="1">
                        <a:lnSpc>
                          <a:spcPct val="110000"/>
                        </a:lnSpc>
                        <a:spcBef>
                          <a:spcPts val="0"/>
                        </a:spcBef>
                        <a:spcAft>
                          <a:spcPts val="0"/>
                        </a:spcAft>
                        <a:buClrTx/>
                        <a:buSzTx/>
                        <a:buFontTx/>
                        <a:buNone/>
                        <a:tabLst/>
                        <a:defRPr/>
                      </a:pPr>
                      <a:r>
                        <a:rPr lang="en-US" sz="2000" b="0" dirty="0" smtClean="0">
                          <a:effectLst/>
                        </a:rPr>
                        <a:t>3.2 </a:t>
                      </a:r>
                      <a:r>
                        <a:rPr lang="en-US" sz="2000" b="0" dirty="0" smtClean="0">
                          <a:effectLst/>
                        </a:rPr>
                        <a:t>Identify </a:t>
                      </a:r>
                      <a:r>
                        <a:rPr lang="en-US" sz="2000" b="0" dirty="0" smtClean="0">
                          <a:effectLst/>
                        </a:rPr>
                        <a:t>the </a:t>
                      </a:r>
                      <a:r>
                        <a:rPr lang="en-US" sz="2000" b="0" dirty="0" smtClean="0">
                          <a:effectLst/>
                        </a:rPr>
                        <a:t>correct </a:t>
                      </a:r>
                      <a:r>
                        <a:rPr lang="en-US" sz="2000" b="0" dirty="0" smtClean="0">
                          <a:effectLst/>
                        </a:rPr>
                        <a:t>order </a:t>
                      </a:r>
                      <a:r>
                        <a:rPr lang="en-US" sz="2000" b="0" dirty="0" smtClean="0">
                          <a:effectLst/>
                        </a:rPr>
                        <a:t>to </a:t>
                      </a:r>
                      <a:r>
                        <a:rPr lang="en-US" sz="2000" b="0" dirty="0" smtClean="0">
                          <a:effectLst/>
                        </a:rPr>
                        <a:t>implement Problem-Based Learning. </a:t>
                      </a:r>
                      <a:endParaRPr lang="en-US" sz="2000" b="0" dirty="0" smtClean="0">
                        <a:effectLst/>
                      </a:endParaRPr>
                    </a:p>
                    <a:p>
                      <a:pPr marL="0" marR="0" indent="0" algn="l" defTabSz="914400" rtl="0" eaLnBrk="1" fontAlgn="auto" latinLnBrk="0" hangingPunct="1">
                        <a:lnSpc>
                          <a:spcPct val="110000"/>
                        </a:lnSpc>
                        <a:spcBef>
                          <a:spcPts val="0"/>
                        </a:spcBef>
                        <a:spcAft>
                          <a:spcPts val="0"/>
                        </a:spcAft>
                        <a:buClrTx/>
                        <a:buSzTx/>
                        <a:buFontTx/>
                        <a:buNone/>
                        <a:tabLst/>
                        <a:defRPr/>
                      </a:pPr>
                      <a:r>
                        <a:rPr lang="en-US" sz="2000" b="0" dirty="0" smtClean="0">
                          <a:effectLst/>
                        </a:rPr>
                        <a:t> </a:t>
                      </a:r>
                      <a:endParaRPr lang="en-US" sz="2000" b="0" dirty="0">
                        <a:effectLst/>
                        <a:latin typeface="Corbel" panose="020B0503020204020204" pitchFamily="34" charset="0"/>
                        <a:ea typeface="SimSun" panose="02010600030101010101" pitchFamily="2" charset="-122"/>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7014357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000" dirty="0" smtClean="0"/>
              <a:t>Correct</a:t>
            </a:r>
            <a:endParaRPr lang="en-US" sz="5000" dirty="0"/>
          </a:p>
        </p:txBody>
      </p:sp>
      <p:sp>
        <p:nvSpPr>
          <p:cNvPr id="3" name="Content Placeholder 2"/>
          <p:cNvSpPr>
            <a:spLocks noGrp="1"/>
          </p:cNvSpPr>
          <p:nvPr>
            <p:ph idx="1"/>
          </p:nvPr>
        </p:nvSpPr>
        <p:spPr>
          <a:xfrm>
            <a:off x="3740727" y="864108"/>
            <a:ext cx="7443741" cy="5120640"/>
          </a:xfrm>
        </p:spPr>
        <p:txBody>
          <a:bodyPr>
            <a:normAutofit/>
          </a:bodyPr>
          <a:lstStyle/>
          <a:p>
            <a:r>
              <a:rPr lang="en-US" sz="3700" dirty="0" smtClean="0"/>
              <a:t>Very good, Problem-Based Learning is when the teacher acts as a facilitator while the students plan and decide the process.  You can remember it by the notion that the focus is on </a:t>
            </a:r>
            <a:r>
              <a:rPr lang="en-US" sz="3700" dirty="0"/>
              <a:t>the ”</a:t>
            </a:r>
            <a:r>
              <a:rPr lang="en-US" sz="3700" b="1" dirty="0" smtClean="0">
                <a:solidFill>
                  <a:srgbClr val="00B0F0"/>
                </a:solidFill>
              </a:rPr>
              <a:t>process</a:t>
            </a:r>
            <a:r>
              <a:rPr lang="en-US" sz="3600" dirty="0" smtClean="0"/>
              <a:t>“</a:t>
            </a:r>
            <a:r>
              <a:rPr lang="en-US" sz="3700" b="1" dirty="0" smtClean="0">
                <a:solidFill>
                  <a:srgbClr val="00B0F0"/>
                </a:solidFill>
              </a:rPr>
              <a:t> </a:t>
            </a:r>
            <a:r>
              <a:rPr lang="en-US" sz="3700" dirty="0" smtClean="0"/>
              <a:t>when there is </a:t>
            </a:r>
            <a:r>
              <a:rPr lang="en-US" sz="3700" dirty="0"/>
              <a:t>a ”</a:t>
            </a:r>
            <a:r>
              <a:rPr lang="en-US" sz="3700" b="1" dirty="0" smtClean="0">
                <a:solidFill>
                  <a:srgbClr val="00B0F0"/>
                </a:solidFill>
              </a:rPr>
              <a:t>problem</a:t>
            </a:r>
            <a:r>
              <a:rPr lang="en-US" sz="3600" dirty="0" smtClean="0"/>
              <a:t>“</a:t>
            </a:r>
            <a:r>
              <a:rPr lang="en-US" sz="3700" dirty="0" smtClean="0"/>
              <a:t> and </a:t>
            </a:r>
            <a:r>
              <a:rPr lang="en-US" sz="3700" dirty="0"/>
              <a:t>a ”</a:t>
            </a:r>
            <a:r>
              <a:rPr lang="en-US" sz="3700" b="1" dirty="0" smtClean="0">
                <a:solidFill>
                  <a:srgbClr val="002060"/>
                </a:solidFill>
              </a:rPr>
              <a:t>product</a:t>
            </a:r>
            <a:r>
              <a:rPr lang="en-US" sz="3600" dirty="0" smtClean="0"/>
              <a:t>“</a:t>
            </a:r>
            <a:r>
              <a:rPr lang="en-US" sz="3700" b="1" dirty="0" smtClean="0">
                <a:solidFill>
                  <a:srgbClr val="002060"/>
                </a:solidFill>
              </a:rPr>
              <a:t> </a:t>
            </a:r>
            <a:r>
              <a:rPr lang="en-US" sz="3700" dirty="0" smtClean="0"/>
              <a:t>when there is </a:t>
            </a:r>
            <a:r>
              <a:rPr lang="en-US" sz="3700" dirty="0"/>
              <a:t>a ”</a:t>
            </a:r>
            <a:r>
              <a:rPr lang="en-US" sz="3700" b="1" dirty="0" smtClean="0">
                <a:solidFill>
                  <a:srgbClr val="002060"/>
                </a:solidFill>
              </a:rPr>
              <a:t>project</a:t>
            </a:r>
            <a:r>
              <a:rPr lang="en-US" sz="3600" dirty="0" smtClean="0"/>
              <a:t>“</a:t>
            </a:r>
            <a:r>
              <a:rPr lang="en-US" sz="3700" dirty="0" smtClean="0"/>
              <a:t>. </a:t>
            </a:r>
          </a:p>
          <a:p>
            <a:endParaRPr lang="en-US" sz="4000" dirty="0"/>
          </a:p>
          <a:p>
            <a:endParaRPr lang="en-US" sz="4000" dirty="0"/>
          </a:p>
        </p:txBody>
      </p:sp>
      <p:sp>
        <p:nvSpPr>
          <p:cNvPr id="4" name="Rectangle 3">
            <a:hlinkClick r:id="" action="ppaction://hlinkshowjump?jump=nextslide"/>
          </p:cNvPr>
          <p:cNvSpPr/>
          <p:nvPr/>
        </p:nvSpPr>
        <p:spPr>
          <a:xfrm>
            <a:off x="8160865" y="53197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Question</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781286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500" dirty="0" smtClean="0"/>
              <a:t>Select all that apply.</a:t>
            </a:r>
            <a:br>
              <a:rPr lang="en-US" sz="6500" dirty="0" smtClean="0"/>
            </a:br>
            <a:r>
              <a:rPr lang="en-US" sz="2000" dirty="0" smtClean="0"/>
              <a:t>(You cannot unclick the options, so choose carefully) </a:t>
            </a:r>
            <a:endParaRPr lang="en-US" sz="2000" dirty="0"/>
          </a:p>
        </p:txBody>
      </p:sp>
      <p:sp>
        <p:nvSpPr>
          <p:cNvPr id="3" name="Content Placeholder 2"/>
          <p:cNvSpPr>
            <a:spLocks noGrp="1"/>
          </p:cNvSpPr>
          <p:nvPr>
            <p:ph idx="1"/>
          </p:nvPr>
        </p:nvSpPr>
        <p:spPr>
          <a:xfrm>
            <a:off x="3869268" y="581891"/>
            <a:ext cx="7315200" cy="5402857"/>
          </a:xfrm>
        </p:spPr>
        <p:txBody>
          <a:bodyPr anchor="t"/>
          <a:lstStyle/>
          <a:p>
            <a:pPr marL="0" indent="0">
              <a:buNone/>
            </a:pPr>
            <a:r>
              <a:rPr lang="en-US" sz="3000" dirty="0" smtClean="0"/>
              <a:t>Which </a:t>
            </a:r>
            <a:r>
              <a:rPr lang="en-US" sz="3000" dirty="0"/>
              <a:t>aspect(s) would fit only Problem-Based Learning? </a:t>
            </a:r>
            <a:endParaRPr lang="en-US" dirty="0"/>
          </a:p>
          <a:p>
            <a:endParaRPr lang="en-US" dirty="0"/>
          </a:p>
        </p:txBody>
      </p:sp>
      <p:sp>
        <p:nvSpPr>
          <p:cNvPr id="4" name="Rectangle 3">
            <a:hlinkClick r:id="" action="ppaction://noaction" highlightClick="1"/>
          </p:cNvPr>
          <p:cNvSpPr/>
          <p:nvPr/>
        </p:nvSpPr>
        <p:spPr>
          <a:xfrm>
            <a:off x="3869268" y="4891167"/>
            <a:ext cx="376559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2000" dirty="0"/>
              <a:t>Teacher defines the problem</a:t>
            </a:r>
          </a:p>
        </p:txBody>
      </p:sp>
      <p:sp>
        <p:nvSpPr>
          <p:cNvPr id="5" name="Rectangle 4">
            <a:hlinkClick r:id="" action="ppaction://noaction" highlightClick="1"/>
          </p:cNvPr>
          <p:cNvSpPr/>
          <p:nvPr/>
        </p:nvSpPr>
        <p:spPr>
          <a:xfrm>
            <a:off x="3869268" y="3802619"/>
            <a:ext cx="376559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2000" dirty="0"/>
              <a:t>Students identify action </a:t>
            </a:r>
            <a:r>
              <a:rPr lang="en-US" sz="2000" dirty="0" smtClean="0"/>
              <a:t>steps</a:t>
            </a:r>
            <a:endParaRPr lang="en-US" sz="2000" dirty="0"/>
          </a:p>
        </p:txBody>
      </p:sp>
      <p:sp>
        <p:nvSpPr>
          <p:cNvPr id="6" name="Rectangle 5">
            <a:hlinkClick r:id="" action="ppaction://noaction" highlightClick="1"/>
          </p:cNvPr>
          <p:cNvSpPr/>
          <p:nvPr/>
        </p:nvSpPr>
        <p:spPr>
          <a:xfrm>
            <a:off x="3869268" y="1625523"/>
            <a:ext cx="376559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2000" dirty="0" smtClean="0"/>
              <a:t>Creates </a:t>
            </a:r>
            <a:r>
              <a:rPr lang="en-US" sz="2000" dirty="0"/>
              <a:t>a </a:t>
            </a:r>
            <a:r>
              <a:rPr lang="en-US" sz="2000" dirty="0" smtClean="0"/>
              <a:t>solution, not necessarily a product</a:t>
            </a:r>
            <a:endParaRPr lang="en-US" sz="2000" dirty="0"/>
          </a:p>
        </p:txBody>
      </p:sp>
      <p:sp>
        <p:nvSpPr>
          <p:cNvPr id="7" name="Rectangle 6">
            <a:hlinkClick r:id="" action="ppaction://noaction" highlightClick="1"/>
          </p:cNvPr>
          <p:cNvSpPr/>
          <p:nvPr/>
        </p:nvSpPr>
        <p:spPr>
          <a:xfrm>
            <a:off x="3869268" y="2714071"/>
            <a:ext cx="376559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2000" dirty="0" smtClean="0"/>
              <a:t>Involves group work and collaboration throughout</a:t>
            </a:r>
            <a:endParaRPr lang="en-US" sz="2000" dirty="0"/>
          </a:p>
        </p:txBody>
      </p:sp>
      <p:sp>
        <p:nvSpPr>
          <p:cNvPr id="8" name="Rectangle 7"/>
          <p:cNvSpPr/>
          <p:nvPr/>
        </p:nvSpPr>
        <p:spPr>
          <a:xfrm>
            <a:off x="4184845" y="5864004"/>
            <a:ext cx="3134438" cy="665018"/>
          </a:xfrm>
          <a:prstGeom prst="rect">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Check Your Selection(s)</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9" name="TextBox 8"/>
          <p:cNvSpPr txBox="1"/>
          <p:nvPr/>
        </p:nvSpPr>
        <p:spPr>
          <a:xfrm>
            <a:off x="7667355" y="1123837"/>
            <a:ext cx="4122498" cy="4678204"/>
          </a:xfrm>
          <a:prstGeom prst="rect">
            <a:avLst/>
          </a:prstGeom>
          <a:noFill/>
        </p:spPr>
        <p:txBody>
          <a:bodyPr wrap="square" rtlCol="0">
            <a:spAutoFit/>
          </a:bodyPr>
          <a:lstStyle/>
          <a:p>
            <a:endParaRPr lang="en-US" sz="1750" dirty="0" smtClean="0"/>
          </a:p>
          <a:p>
            <a:r>
              <a:rPr lang="en-US" sz="1750" b="1" dirty="0" smtClean="0">
                <a:solidFill>
                  <a:srgbClr val="7030A0"/>
                </a:solidFill>
              </a:rPr>
              <a:t>This </a:t>
            </a:r>
            <a:r>
              <a:rPr lang="en-US" sz="1750" b="1" dirty="0">
                <a:solidFill>
                  <a:srgbClr val="7030A0"/>
                </a:solidFill>
              </a:rPr>
              <a:t>should be </a:t>
            </a:r>
            <a:r>
              <a:rPr lang="en-US" sz="1750" b="1" dirty="0" smtClean="0">
                <a:solidFill>
                  <a:srgbClr val="7030A0"/>
                </a:solidFill>
              </a:rPr>
              <a:t>highlighted purple </a:t>
            </a:r>
            <a:r>
              <a:rPr lang="en-US" sz="1750" b="1" dirty="0">
                <a:solidFill>
                  <a:srgbClr val="7030A0"/>
                </a:solidFill>
              </a:rPr>
              <a:t>because Problem-Based Learning incorporates collaboration, as it is focuses on the process. </a:t>
            </a:r>
          </a:p>
          <a:p>
            <a:endParaRPr lang="en-US" sz="1750" b="1" dirty="0" smtClean="0">
              <a:solidFill>
                <a:srgbClr val="7030A0"/>
              </a:solidFill>
            </a:endParaRPr>
          </a:p>
          <a:p>
            <a:r>
              <a:rPr lang="en-US" sz="1750" b="1" dirty="0" smtClean="0">
                <a:solidFill>
                  <a:srgbClr val="7030A0"/>
                </a:solidFill>
              </a:rPr>
              <a:t>This should be highlighted purple because the focus is on a solution or the process, so collaboration is important. </a:t>
            </a:r>
            <a:endParaRPr lang="en-US" sz="1750" b="1" dirty="0">
              <a:solidFill>
                <a:srgbClr val="7030A0"/>
              </a:solidFill>
            </a:endParaRPr>
          </a:p>
          <a:p>
            <a:endParaRPr lang="en-US" sz="1750" b="1" dirty="0" smtClean="0">
              <a:solidFill>
                <a:srgbClr val="7030A0"/>
              </a:solidFill>
            </a:endParaRPr>
          </a:p>
          <a:p>
            <a:r>
              <a:rPr lang="en-US" sz="1750" b="1" dirty="0">
                <a:solidFill>
                  <a:srgbClr val="7030A0"/>
                </a:solidFill>
              </a:rPr>
              <a:t>T</a:t>
            </a:r>
            <a:r>
              <a:rPr lang="en-US" sz="1750" b="1" dirty="0" smtClean="0">
                <a:solidFill>
                  <a:srgbClr val="7030A0"/>
                </a:solidFill>
              </a:rPr>
              <a:t>his </a:t>
            </a:r>
            <a:r>
              <a:rPr lang="en-US" sz="1750" b="1" dirty="0">
                <a:solidFill>
                  <a:srgbClr val="7030A0"/>
                </a:solidFill>
              </a:rPr>
              <a:t>should be </a:t>
            </a:r>
            <a:r>
              <a:rPr lang="en-US" sz="1750" b="1" dirty="0" smtClean="0">
                <a:solidFill>
                  <a:srgbClr val="7030A0"/>
                </a:solidFill>
              </a:rPr>
              <a:t>highlighted purple because </a:t>
            </a:r>
            <a:r>
              <a:rPr lang="en-US" sz="1750" b="1" dirty="0">
                <a:solidFill>
                  <a:srgbClr val="7030A0"/>
                </a:solidFill>
              </a:rPr>
              <a:t>the students plan the steps.</a:t>
            </a:r>
          </a:p>
          <a:p>
            <a:endParaRPr lang="en-US" sz="1750" dirty="0"/>
          </a:p>
          <a:p>
            <a:r>
              <a:rPr lang="en-US" sz="1750" dirty="0" smtClean="0"/>
              <a:t>This should </a:t>
            </a:r>
            <a:r>
              <a:rPr lang="en-US" sz="1750" dirty="0"/>
              <a:t>not be highlighted because the students define the problem in Problem-Based Learning, not the teacher.</a:t>
            </a:r>
          </a:p>
          <a:p>
            <a:endParaRPr lang="en-US" dirty="0"/>
          </a:p>
        </p:txBody>
      </p:sp>
      <p:grpSp>
        <p:nvGrpSpPr>
          <p:cNvPr id="15" name="Group 14"/>
          <p:cNvGrpSpPr/>
          <p:nvPr/>
        </p:nvGrpSpPr>
        <p:grpSpPr>
          <a:xfrm>
            <a:off x="8615892" y="5773817"/>
            <a:ext cx="2225424" cy="665018"/>
            <a:chOff x="8615892" y="5773817"/>
            <a:chExt cx="2225424" cy="665018"/>
          </a:xfrm>
        </p:grpSpPr>
        <p:sp>
          <p:nvSpPr>
            <p:cNvPr id="10" name="Rectangle 9">
              <a:hlinkClick r:id="" action="ppaction://hlinkshowjump?jump=nextslide"/>
            </p:cNvPr>
            <p:cNvSpPr/>
            <p:nvPr/>
          </p:nvSpPr>
          <p:spPr>
            <a:xfrm>
              <a:off x="8615892" y="5773817"/>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Continue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14" name="Right Arrow 13"/>
            <p:cNvSpPr>
              <a:spLocks noChangeAspect="1"/>
            </p:cNvSpPr>
            <p:nvPr/>
          </p:nvSpPr>
          <p:spPr>
            <a:xfrm>
              <a:off x="10384682" y="5991818"/>
              <a:ext cx="223689"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594140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4"/>
                                        </p:tgtEl>
                                        <p:attrNameLst>
                                          <p:attrName>style.color</p:attrName>
                                        </p:attrNameLst>
                                      </p:cBhvr>
                                      <p:by>
                                        <p:hsl h="7200000" s="0" l="0"/>
                                      </p:by>
                                    </p:animClr>
                                    <p:animClr clrSpc="hsl" dir="cw">
                                      <p:cBhvr>
                                        <p:cTn id="7" dur="500" fill="hold"/>
                                        <p:tgtEl>
                                          <p:spTgt spid="4"/>
                                        </p:tgtEl>
                                        <p:attrNameLst>
                                          <p:attrName>fillcolor</p:attrName>
                                        </p:attrNameLst>
                                      </p:cBhvr>
                                      <p:by>
                                        <p:hsl h="7200000" s="0" l="0"/>
                                      </p:by>
                                    </p:animClr>
                                    <p:animClr clrSpc="hsl" dir="cw">
                                      <p:cBhvr>
                                        <p:cTn id="8" dur="500" fill="hold"/>
                                        <p:tgtEl>
                                          <p:spTgt spid="4"/>
                                        </p:tgtEl>
                                        <p:attrNameLst>
                                          <p:attrName>stroke.color</p:attrName>
                                        </p:attrNameLst>
                                      </p:cBhvr>
                                      <p:by>
                                        <p:hsl h="7200000" s="0" l="0"/>
                                      </p:by>
                                    </p:animClr>
                                    <p:set>
                                      <p:cBhvr>
                                        <p:cTn id="9" dur="500" fill="hold"/>
                                        <p:tgtEl>
                                          <p:spTgt spid="4"/>
                                        </p:tgtEl>
                                        <p:attrNameLst>
                                          <p:attrName>fill.type</p:attrName>
                                        </p:attrNameLst>
                                      </p:cBhvr>
                                      <p:to>
                                        <p:strVal val="solid"/>
                                      </p:to>
                                    </p:set>
                                  </p:childTnLst>
                                </p:cTn>
                              </p:par>
                            </p:childTnLst>
                          </p:cTn>
                        </p:par>
                      </p:childTnLst>
                    </p:cTn>
                  </p:par>
                </p:childTnLst>
              </p:cTn>
              <p:nextCondLst>
                <p:cond evt="onClick" delay="0">
                  <p:tgtEl>
                    <p:spTgt spid="4"/>
                  </p:tgtEl>
                </p:cond>
              </p:nextCondLst>
            </p:seq>
            <p:seq concurrent="1" nextAc="seek">
              <p:cTn id="10" restart="whenNotActive" fill="hold" evtFilter="cancelBubble" nodeType="interactiveSeq">
                <p:stCondLst>
                  <p:cond evt="onClick" delay="0">
                    <p:tgtEl>
                      <p:spTgt spid="5"/>
                    </p:tgtEl>
                  </p:cond>
                </p:stCondLst>
                <p:endSync evt="end" delay="0">
                  <p:rtn val="all"/>
                </p:endSync>
                <p:childTnLst>
                  <p:par>
                    <p:cTn id="11" fill="hold">
                      <p:stCondLst>
                        <p:cond delay="0"/>
                      </p:stCondLst>
                      <p:childTnLst>
                        <p:par>
                          <p:cTn id="12" fill="hold">
                            <p:stCondLst>
                              <p:cond delay="0"/>
                            </p:stCondLst>
                            <p:childTnLst>
                              <p:par>
                                <p:cTn id="13" presetID="21" presetClass="emph" presetSubtype="0" fill="hold" grpId="0" nodeType="clickEffect">
                                  <p:stCondLst>
                                    <p:cond delay="0"/>
                                  </p:stCondLst>
                                  <p:childTnLst>
                                    <p:animClr clrSpc="hsl" dir="cw">
                                      <p:cBhvr override="childStyle">
                                        <p:cTn id="14" dur="500" fill="hold"/>
                                        <p:tgtEl>
                                          <p:spTgt spid="5"/>
                                        </p:tgtEl>
                                        <p:attrNameLst>
                                          <p:attrName>style.color</p:attrName>
                                        </p:attrNameLst>
                                      </p:cBhvr>
                                      <p:by>
                                        <p:hsl h="7200000" s="0" l="0"/>
                                      </p:by>
                                    </p:animClr>
                                    <p:animClr clrSpc="hsl" dir="cw">
                                      <p:cBhvr>
                                        <p:cTn id="15" dur="500" fill="hold"/>
                                        <p:tgtEl>
                                          <p:spTgt spid="5"/>
                                        </p:tgtEl>
                                        <p:attrNameLst>
                                          <p:attrName>fillcolor</p:attrName>
                                        </p:attrNameLst>
                                      </p:cBhvr>
                                      <p:by>
                                        <p:hsl h="7200000" s="0" l="0"/>
                                      </p:by>
                                    </p:animClr>
                                    <p:animClr clrSpc="hsl" dir="cw">
                                      <p:cBhvr>
                                        <p:cTn id="16" dur="500" fill="hold"/>
                                        <p:tgtEl>
                                          <p:spTgt spid="5"/>
                                        </p:tgtEl>
                                        <p:attrNameLst>
                                          <p:attrName>stroke.color</p:attrName>
                                        </p:attrNameLst>
                                      </p:cBhvr>
                                      <p:by>
                                        <p:hsl h="7200000" s="0" l="0"/>
                                      </p:by>
                                    </p:animClr>
                                    <p:set>
                                      <p:cBhvr>
                                        <p:cTn id="17" dur="500" fill="hold"/>
                                        <p:tgtEl>
                                          <p:spTgt spid="5"/>
                                        </p:tgtEl>
                                        <p:attrNameLst>
                                          <p:attrName>fill.type</p:attrName>
                                        </p:attrNameLst>
                                      </p:cBhvr>
                                      <p:to>
                                        <p:strVal val="solid"/>
                                      </p:to>
                                    </p:set>
                                  </p:childTnLst>
                                </p:cTn>
                              </p:par>
                            </p:childTnLst>
                          </p:cTn>
                        </p:par>
                      </p:childTnLst>
                    </p:cTn>
                  </p:par>
                </p:childTnLst>
              </p:cTn>
              <p:nextCondLst>
                <p:cond evt="onClick" delay="0">
                  <p:tgtEl>
                    <p:spTgt spid="5"/>
                  </p:tgtEl>
                </p:cond>
              </p:nextCondLst>
            </p:seq>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21" presetClass="emph" presetSubtype="0" fill="hold" grpId="0" nodeType="clickEffect">
                                  <p:stCondLst>
                                    <p:cond delay="0"/>
                                  </p:stCondLst>
                                  <p:childTnLst>
                                    <p:animClr clrSpc="hsl" dir="cw">
                                      <p:cBhvr override="childStyle">
                                        <p:cTn id="22" dur="500" fill="hold"/>
                                        <p:tgtEl>
                                          <p:spTgt spid="6"/>
                                        </p:tgtEl>
                                        <p:attrNameLst>
                                          <p:attrName>style.color</p:attrName>
                                        </p:attrNameLst>
                                      </p:cBhvr>
                                      <p:by>
                                        <p:hsl h="7200000" s="0" l="0"/>
                                      </p:by>
                                    </p:animClr>
                                    <p:animClr clrSpc="hsl" dir="cw">
                                      <p:cBhvr>
                                        <p:cTn id="23" dur="500" fill="hold"/>
                                        <p:tgtEl>
                                          <p:spTgt spid="6"/>
                                        </p:tgtEl>
                                        <p:attrNameLst>
                                          <p:attrName>fillcolor</p:attrName>
                                        </p:attrNameLst>
                                      </p:cBhvr>
                                      <p:by>
                                        <p:hsl h="7200000" s="0" l="0"/>
                                      </p:by>
                                    </p:animClr>
                                    <p:animClr clrSpc="hsl" dir="cw">
                                      <p:cBhvr>
                                        <p:cTn id="24" dur="500" fill="hold"/>
                                        <p:tgtEl>
                                          <p:spTgt spid="6"/>
                                        </p:tgtEl>
                                        <p:attrNameLst>
                                          <p:attrName>stroke.color</p:attrName>
                                        </p:attrNameLst>
                                      </p:cBhvr>
                                      <p:by>
                                        <p:hsl h="7200000" s="0" l="0"/>
                                      </p:by>
                                    </p:animClr>
                                    <p:set>
                                      <p:cBhvr>
                                        <p:cTn id="25" dur="500" fill="hold"/>
                                        <p:tgtEl>
                                          <p:spTgt spid="6"/>
                                        </p:tgtEl>
                                        <p:attrNameLst>
                                          <p:attrName>fill.type</p:attrName>
                                        </p:attrNameLst>
                                      </p:cBhvr>
                                      <p:to>
                                        <p:strVal val="solid"/>
                                      </p:to>
                                    </p:set>
                                  </p:childTnLst>
                                </p:cTn>
                              </p:par>
                            </p:childTnLst>
                          </p:cTn>
                        </p:par>
                      </p:childTnLst>
                    </p:cTn>
                  </p:par>
                </p:childTnLst>
              </p:cTn>
              <p:nextCondLst>
                <p:cond evt="onClick" delay="0">
                  <p:tgtEl>
                    <p:spTgt spid="6"/>
                  </p:tgtEl>
                </p:cond>
              </p:nextCondLst>
            </p:seq>
            <p:seq concurrent="1" nextAc="seek">
              <p:cTn id="26" restart="whenNotActive" fill="hold" evtFilter="cancelBubble" nodeType="interactiveSeq">
                <p:stCondLst>
                  <p:cond evt="onClick" delay="0">
                    <p:tgtEl>
                      <p:spTgt spid="7"/>
                    </p:tgtEl>
                  </p:cond>
                </p:stCondLst>
                <p:endSync evt="end" delay="0">
                  <p:rtn val="all"/>
                </p:endSync>
                <p:childTnLst>
                  <p:par>
                    <p:cTn id="27" fill="hold">
                      <p:stCondLst>
                        <p:cond delay="0"/>
                      </p:stCondLst>
                      <p:childTnLst>
                        <p:par>
                          <p:cTn id="28" fill="hold">
                            <p:stCondLst>
                              <p:cond delay="0"/>
                            </p:stCondLst>
                            <p:childTnLst>
                              <p:par>
                                <p:cTn id="29" presetID="21" presetClass="emph" presetSubtype="0" fill="hold" grpId="0" nodeType="clickEffect">
                                  <p:stCondLst>
                                    <p:cond delay="0"/>
                                  </p:stCondLst>
                                  <p:childTnLst>
                                    <p:animClr clrSpc="hsl" dir="cw">
                                      <p:cBhvr override="childStyle">
                                        <p:cTn id="30" dur="500" fill="hold"/>
                                        <p:tgtEl>
                                          <p:spTgt spid="7"/>
                                        </p:tgtEl>
                                        <p:attrNameLst>
                                          <p:attrName>style.color</p:attrName>
                                        </p:attrNameLst>
                                      </p:cBhvr>
                                      <p:by>
                                        <p:hsl h="7200000" s="0" l="0"/>
                                      </p:by>
                                    </p:animClr>
                                    <p:animClr clrSpc="hsl" dir="cw">
                                      <p:cBhvr>
                                        <p:cTn id="31" dur="500" fill="hold"/>
                                        <p:tgtEl>
                                          <p:spTgt spid="7"/>
                                        </p:tgtEl>
                                        <p:attrNameLst>
                                          <p:attrName>fillcolor</p:attrName>
                                        </p:attrNameLst>
                                      </p:cBhvr>
                                      <p:by>
                                        <p:hsl h="7200000" s="0" l="0"/>
                                      </p:by>
                                    </p:animClr>
                                    <p:animClr clrSpc="hsl" dir="cw">
                                      <p:cBhvr>
                                        <p:cTn id="32" dur="500" fill="hold"/>
                                        <p:tgtEl>
                                          <p:spTgt spid="7"/>
                                        </p:tgtEl>
                                        <p:attrNameLst>
                                          <p:attrName>stroke.color</p:attrName>
                                        </p:attrNameLst>
                                      </p:cBhvr>
                                      <p:by>
                                        <p:hsl h="7200000" s="0" l="0"/>
                                      </p:by>
                                    </p:animClr>
                                    <p:set>
                                      <p:cBhvr>
                                        <p:cTn id="33" dur="500" fill="hold"/>
                                        <p:tgtEl>
                                          <p:spTgt spid="7"/>
                                        </p:tgtEl>
                                        <p:attrNameLst>
                                          <p:attrName>fill.type</p:attrName>
                                        </p:attrNameLst>
                                      </p:cBhvr>
                                      <p:to>
                                        <p:strVal val="solid"/>
                                      </p:to>
                                    </p:set>
                                  </p:childTnLst>
                                </p:cTn>
                              </p:par>
                            </p:childTnLst>
                          </p:cTn>
                        </p:par>
                      </p:childTnLst>
                    </p:cTn>
                  </p:par>
                </p:childTnLst>
              </p:cTn>
              <p:nextCondLst>
                <p:cond evt="onClick" delay="0">
                  <p:tgtEl>
                    <p:spTgt spid="7"/>
                  </p:tgtEl>
                </p:cond>
              </p:nextCondLst>
            </p:seq>
            <p:seq concurrent="1" nextAc="seek">
              <p:cTn id="34" restart="whenNotActive" fill="hold" evtFilter="cancelBubble" nodeType="interactiveSeq">
                <p:stCondLst>
                  <p:cond evt="onClick" delay="0">
                    <p:tgtEl>
                      <p:spTgt spid="8"/>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9"/>
                                          </p:stCondLst>
                                        </p:cTn>
                                        <p:tgtEl>
                                          <p:spTgt spid="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4" grpId="0" animBg="1"/>
      <p:bldP spid="5" grpId="0" animBg="1"/>
      <p:bldP spid="6" grpId="0" animBg="1"/>
      <p:bldP spid="7" grpId="0" animBg="1"/>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Goal #2 is </a:t>
            </a:r>
            <a:r>
              <a:rPr lang="en-US" sz="4200" b="1" dirty="0" smtClean="0"/>
              <a:t>COMPLETE!</a:t>
            </a:r>
            <a:endParaRPr lang="en-US" sz="4200" b="1" dirty="0"/>
          </a:p>
        </p:txBody>
      </p:sp>
      <p:sp>
        <p:nvSpPr>
          <p:cNvPr id="3" name="Content Placeholder 2"/>
          <p:cNvSpPr>
            <a:spLocks noGrp="1"/>
          </p:cNvSpPr>
          <p:nvPr>
            <p:ph idx="1"/>
          </p:nvPr>
        </p:nvSpPr>
        <p:spPr>
          <a:xfrm>
            <a:off x="3869268" y="615144"/>
            <a:ext cx="7749538" cy="5120640"/>
          </a:xfrm>
        </p:spPr>
        <p:txBody>
          <a:bodyPr>
            <a:noAutofit/>
          </a:bodyPr>
          <a:lstStyle/>
          <a:p>
            <a:pPr marL="0" indent="0" algn="ctr">
              <a:buNone/>
            </a:pPr>
            <a:endParaRPr lang="en-US" sz="3500" b="1" dirty="0" smtClean="0"/>
          </a:p>
          <a:p>
            <a:pPr marL="0" indent="0" algn="ctr">
              <a:buNone/>
            </a:pPr>
            <a:r>
              <a:rPr lang="en-US" sz="3500" b="1" dirty="0" smtClean="0"/>
              <a:t>Let</a:t>
            </a:r>
            <a:r>
              <a:rPr lang="en-US" sz="3500" b="1" dirty="0" smtClean="0"/>
              <a:t>’s move on to Goal #3:</a:t>
            </a:r>
          </a:p>
          <a:p>
            <a:pPr marL="0" lvl="0" indent="0" algn="ctr">
              <a:buNone/>
            </a:pPr>
            <a:endParaRPr lang="en-US" sz="3500" dirty="0" smtClean="0"/>
          </a:p>
          <a:p>
            <a:pPr marL="0" lvl="0" indent="0" algn="ctr">
              <a:buNone/>
            </a:pPr>
            <a:r>
              <a:rPr lang="en-US" sz="3600" dirty="0"/>
              <a:t>Determine how to effectively implement Problem-Based Learning.</a:t>
            </a:r>
          </a:p>
          <a:p>
            <a:pPr marL="0" indent="0" algn="ctr">
              <a:buNone/>
            </a:pPr>
            <a:r>
              <a:rPr lang="en-US" sz="3500" dirty="0" smtClean="0"/>
              <a:t> </a:t>
            </a:r>
          </a:p>
          <a:p>
            <a:pPr marL="0" indent="0" algn="ctr">
              <a:buNone/>
            </a:pPr>
            <a:endParaRPr lang="en-US" sz="3500" dirty="0" smtClean="0"/>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196245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929872"/>
            <a:ext cx="3200400" cy="4601183"/>
          </a:xfrm>
        </p:spPr>
        <p:txBody>
          <a:bodyPr anchor="ctr">
            <a:normAutofit/>
          </a:bodyPr>
          <a:lstStyle/>
          <a:p>
            <a:pPr algn="ctr"/>
            <a:r>
              <a:rPr lang="en-US" sz="4000" b="1" dirty="0" smtClean="0"/>
              <a:t>Finally, let’s take a look at implementing PBL…</a:t>
            </a:r>
            <a:endParaRPr lang="en-US" sz="4000" b="1" dirty="0"/>
          </a:p>
        </p:txBody>
      </p:sp>
      <p:sp>
        <p:nvSpPr>
          <p:cNvPr id="3" name="Content Placeholder 2"/>
          <p:cNvSpPr>
            <a:spLocks noGrp="1"/>
          </p:cNvSpPr>
          <p:nvPr>
            <p:ph idx="1"/>
          </p:nvPr>
        </p:nvSpPr>
        <p:spPr>
          <a:xfrm>
            <a:off x="3869268" y="360218"/>
            <a:ext cx="7749538" cy="5583802"/>
          </a:xfrm>
        </p:spPr>
        <p:txBody>
          <a:bodyPr>
            <a:normAutofit fontScale="92500" lnSpcReduction="10000"/>
          </a:bodyPr>
          <a:lstStyle/>
          <a:p>
            <a:pPr marL="0" indent="0" algn="ctr">
              <a:buNone/>
            </a:pPr>
            <a:r>
              <a:rPr lang="en-US" sz="3500" b="1" dirty="0" smtClean="0">
                <a:solidFill>
                  <a:srgbClr val="00B0F0"/>
                </a:solidFill>
              </a:rPr>
              <a:t>Problem-Based Learning</a:t>
            </a:r>
          </a:p>
          <a:p>
            <a:pPr marL="0" indent="0">
              <a:buNone/>
            </a:pPr>
            <a:r>
              <a:rPr lang="en-US" sz="2600" b="1" dirty="0" smtClean="0">
                <a:solidFill>
                  <a:srgbClr val="00B0F0"/>
                </a:solidFill>
              </a:rPr>
              <a:t>Example</a:t>
            </a:r>
            <a:endParaRPr lang="en-US" sz="2400" dirty="0" smtClean="0"/>
          </a:p>
          <a:p>
            <a:pPr marL="0" indent="0">
              <a:buNone/>
            </a:pPr>
            <a:r>
              <a:rPr lang="en-US" sz="2400" dirty="0" smtClean="0"/>
              <a:t>A sixth grade social studies </a:t>
            </a:r>
            <a:r>
              <a:rPr lang="en-US" sz="2400" dirty="0"/>
              <a:t>teacher serves as a facilitator, as students create their own </a:t>
            </a:r>
            <a:r>
              <a:rPr lang="en-US" sz="2400" dirty="0" smtClean="0"/>
              <a:t>societies </a:t>
            </a:r>
            <a:r>
              <a:rPr lang="en-US" sz="2400" dirty="0"/>
              <a:t>in order to learn about </a:t>
            </a:r>
            <a:r>
              <a:rPr lang="en-US" sz="2400" dirty="0" smtClean="0"/>
              <a:t>aspects of culture before starting units on ancient civilizations. </a:t>
            </a:r>
          </a:p>
          <a:p>
            <a:pPr marL="0" indent="0">
              <a:buNone/>
            </a:pPr>
            <a:endParaRPr lang="en-US" sz="1100" dirty="0" smtClean="0"/>
          </a:p>
          <a:p>
            <a:pPr marL="0" indent="0">
              <a:buNone/>
            </a:pPr>
            <a:r>
              <a:rPr lang="en-US" sz="2400" b="1" dirty="0" smtClean="0">
                <a:solidFill>
                  <a:srgbClr val="00B0F0"/>
                </a:solidFill>
              </a:rPr>
              <a:t>Non-Example</a:t>
            </a:r>
            <a:endParaRPr lang="en-US" sz="2400" dirty="0"/>
          </a:p>
          <a:p>
            <a:pPr marL="0" indent="0">
              <a:buNone/>
            </a:pPr>
            <a:r>
              <a:rPr lang="en-US" sz="2400" dirty="0" smtClean="0"/>
              <a:t>A seventh grade science </a:t>
            </a:r>
            <a:r>
              <a:rPr lang="en-US" sz="2400" dirty="0"/>
              <a:t>teacher has students memorize a song about the periodic table and </a:t>
            </a:r>
            <a:r>
              <a:rPr lang="en-US" sz="2400" dirty="0" smtClean="0"/>
              <a:t>decide the best way to perform </a:t>
            </a:r>
            <a:r>
              <a:rPr lang="en-US" sz="2400" dirty="0"/>
              <a:t>it for the class in order to learn the elements</a:t>
            </a:r>
            <a:r>
              <a:rPr lang="en-US" sz="2400" dirty="0" smtClean="0"/>
              <a:t>.</a:t>
            </a:r>
          </a:p>
          <a:p>
            <a:pPr marL="0" indent="0">
              <a:buNone/>
            </a:pPr>
            <a:r>
              <a:rPr lang="en-US" sz="2400" dirty="0" smtClean="0"/>
              <a:t> </a:t>
            </a:r>
          </a:p>
          <a:p>
            <a:pPr marL="0" indent="0" algn="ctr">
              <a:buNone/>
            </a:pPr>
            <a:r>
              <a:rPr lang="en-US" sz="3000" b="1" dirty="0" smtClean="0"/>
              <a:t>Examine the scenarios above and think about what makes the first scenario an example of PBL and not the second scenario before clicking to the Next Slide.</a:t>
            </a:r>
            <a:endParaRPr lang="en-US" sz="2400" b="1" dirty="0"/>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047164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929872"/>
            <a:ext cx="3200400" cy="4601183"/>
          </a:xfrm>
        </p:spPr>
        <p:txBody>
          <a:bodyPr anchor="ctr">
            <a:normAutofit/>
          </a:bodyPr>
          <a:lstStyle/>
          <a:p>
            <a:pPr algn="ctr"/>
            <a:r>
              <a:rPr lang="en-US" sz="4000" b="1" dirty="0" smtClean="0"/>
              <a:t>You may have decided by examining a few of these aspects…</a:t>
            </a:r>
            <a:endParaRPr lang="en-US" sz="4000" b="1" dirty="0"/>
          </a:p>
        </p:txBody>
      </p:sp>
      <p:sp>
        <p:nvSpPr>
          <p:cNvPr id="3" name="Content Placeholder 2"/>
          <p:cNvSpPr>
            <a:spLocks noGrp="1"/>
          </p:cNvSpPr>
          <p:nvPr>
            <p:ph idx="1"/>
          </p:nvPr>
        </p:nvSpPr>
        <p:spPr>
          <a:xfrm>
            <a:off x="3869268" y="207818"/>
            <a:ext cx="7749538" cy="5736202"/>
          </a:xfrm>
        </p:spPr>
        <p:txBody>
          <a:bodyPr>
            <a:normAutofit fontScale="92500" lnSpcReduction="20000"/>
          </a:bodyPr>
          <a:lstStyle/>
          <a:p>
            <a:pPr marL="0" indent="0" algn="ctr">
              <a:buNone/>
            </a:pPr>
            <a:r>
              <a:rPr lang="en-US" sz="3500" b="1" dirty="0" smtClean="0">
                <a:solidFill>
                  <a:srgbClr val="00B0F0"/>
                </a:solidFill>
              </a:rPr>
              <a:t>Problem-Based Learning</a:t>
            </a:r>
          </a:p>
          <a:p>
            <a:pPr marL="0" indent="0">
              <a:buNone/>
            </a:pPr>
            <a:r>
              <a:rPr lang="en-US" sz="2600" b="1" dirty="0" smtClean="0">
                <a:solidFill>
                  <a:srgbClr val="00B0F0"/>
                </a:solidFill>
              </a:rPr>
              <a:t>Example</a:t>
            </a:r>
            <a:endParaRPr lang="en-US" sz="2400" dirty="0" smtClean="0"/>
          </a:p>
          <a:p>
            <a:pPr marL="0" indent="0">
              <a:buNone/>
            </a:pPr>
            <a:r>
              <a:rPr lang="en-US" sz="2400" dirty="0" smtClean="0"/>
              <a:t>A sixth grade social studies </a:t>
            </a:r>
            <a:r>
              <a:rPr lang="en-US" sz="2400" dirty="0">
                <a:solidFill>
                  <a:srgbClr val="00B0F0"/>
                </a:solidFill>
              </a:rPr>
              <a:t>teacher serves as a facilitator</a:t>
            </a:r>
            <a:r>
              <a:rPr lang="en-US" sz="2400" dirty="0"/>
              <a:t>, as students </a:t>
            </a:r>
            <a:r>
              <a:rPr lang="en-US" sz="2400" dirty="0" smtClean="0"/>
              <a:t>explore aspects of society and culture, by creating </a:t>
            </a:r>
            <a:r>
              <a:rPr lang="en-US" sz="2400" dirty="0"/>
              <a:t>their own </a:t>
            </a:r>
            <a:r>
              <a:rPr lang="en-US" sz="2400" dirty="0" smtClean="0"/>
              <a:t>civilizations, before starting a unit on early civilizations in Mesopotamia. </a:t>
            </a:r>
          </a:p>
          <a:p>
            <a:pPr marL="0" indent="0">
              <a:buNone/>
            </a:pPr>
            <a:r>
              <a:rPr lang="en-US" sz="2400" dirty="0" smtClean="0"/>
              <a:t>	</a:t>
            </a:r>
            <a:r>
              <a:rPr lang="en-US" sz="2200" dirty="0" smtClean="0"/>
              <a:t>-Notice this example has the teacher serving as a facilitator and 	involves higher order thinking skills that students will apply to 	their learning of Mesopotamia.  </a:t>
            </a:r>
          </a:p>
          <a:p>
            <a:pPr marL="0" indent="0">
              <a:buNone/>
            </a:pPr>
            <a:endParaRPr lang="en-US" sz="1100" dirty="0" smtClean="0"/>
          </a:p>
          <a:p>
            <a:pPr marL="0" indent="0">
              <a:buNone/>
            </a:pPr>
            <a:r>
              <a:rPr lang="en-US" sz="2400" b="1" dirty="0" smtClean="0">
                <a:solidFill>
                  <a:srgbClr val="00B0F0"/>
                </a:solidFill>
              </a:rPr>
              <a:t>Non-Example</a:t>
            </a:r>
            <a:endParaRPr lang="en-US" sz="2400" dirty="0"/>
          </a:p>
          <a:p>
            <a:pPr marL="0" indent="0">
              <a:buNone/>
            </a:pPr>
            <a:r>
              <a:rPr lang="en-US" sz="2400" dirty="0" smtClean="0"/>
              <a:t>A seventh grade science </a:t>
            </a:r>
            <a:r>
              <a:rPr lang="en-US" sz="2400" dirty="0"/>
              <a:t>teacher has students </a:t>
            </a:r>
            <a:r>
              <a:rPr lang="en-US" sz="2400" dirty="0">
                <a:solidFill>
                  <a:srgbClr val="00B0F0"/>
                </a:solidFill>
              </a:rPr>
              <a:t>memorize</a:t>
            </a:r>
            <a:r>
              <a:rPr lang="en-US" sz="2400" dirty="0"/>
              <a:t> a song about the periodic table and </a:t>
            </a:r>
            <a:r>
              <a:rPr lang="en-US" sz="2400" dirty="0" smtClean="0"/>
              <a:t>then decide the best way to perform </a:t>
            </a:r>
            <a:r>
              <a:rPr lang="en-US" sz="2400" dirty="0"/>
              <a:t>it for the </a:t>
            </a:r>
            <a:r>
              <a:rPr lang="en-US" sz="2400" dirty="0" smtClean="0"/>
              <a:t>class, </a:t>
            </a:r>
            <a:r>
              <a:rPr lang="en-US" sz="2400" dirty="0"/>
              <a:t>in order to learn the </a:t>
            </a:r>
            <a:r>
              <a:rPr lang="en-US" sz="2400" dirty="0" smtClean="0"/>
              <a:t>elements, before starting a unit on chemistry.</a:t>
            </a:r>
          </a:p>
          <a:p>
            <a:pPr marL="0" indent="0">
              <a:buNone/>
            </a:pPr>
            <a:r>
              <a:rPr lang="en-US" sz="2400" dirty="0"/>
              <a:t>	</a:t>
            </a:r>
            <a:r>
              <a:rPr lang="en-US" sz="2200" dirty="0" smtClean="0"/>
              <a:t>-Notice this non-example uses the word memorize, which is 	simply recall and does not have the students using higher order 	thinking skills.</a:t>
            </a:r>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71856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500" dirty="0" smtClean="0"/>
              <a:t>Time to Practice</a:t>
            </a:r>
            <a:endParaRPr lang="en-US" sz="4500" dirty="0"/>
          </a:p>
        </p:txBody>
      </p:sp>
      <p:sp>
        <p:nvSpPr>
          <p:cNvPr id="3" name="Content Placeholder 2"/>
          <p:cNvSpPr>
            <a:spLocks noGrp="1"/>
          </p:cNvSpPr>
          <p:nvPr>
            <p:ph idx="1"/>
          </p:nvPr>
        </p:nvSpPr>
        <p:spPr/>
        <p:txBody>
          <a:bodyPr>
            <a:normAutofit/>
          </a:bodyPr>
          <a:lstStyle/>
          <a:p>
            <a:r>
              <a:rPr lang="en-US" sz="4000" dirty="0" smtClean="0"/>
              <a:t>Now, you try to find the example and non-example. </a:t>
            </a:r>
            <a:endParaRPr lang="en-US" sz="4000" dirty="0"/>
          </a:p>
        </p:txBody>
      </p:sp>
      <p:grpSp>
        <p:nvGrpSpPr>
          <p:cNvPr id="4" name="Group 3"/>
          <p:cNvGrpSpPr/>
          <p:nvPr/>
        </p:nvGrpSpPr>
        <p:grpSpPr>
          <a:xfrm>
            <a:off x="8959044" y="5392511"/>
            <a:ext cx="2225424" cy="665018"/>
            <a:chOff x="8931024" y="5984748"/>
            <a:chExt cx="2687782" cy="665018"/>
          </a:xfrm>
        </p:grpSpPr>
        <p:sp>
          <p:nvSpPr>
            <p:cNvPr id="5" name="Rectangle 4">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6" name="Right Arrow 5"/>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017907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Example or Non-Example</a:t>
            </a:r>
            <a:endParaRPr lang="en-US" sz="5000" b="1" dirty="0"/>
          </a:p>
        </p:txBody>
      </p:sp>
      <p:sp>
        <p:nvSpPr>
          <p:cNvPr id="3" name="Content Placeholder 2"/>
          <p:cNvSpPr>
            <a:spLocks noGrp="1"/>
          </p:cNvSpPr>
          <p:nvPr>
            <p:ph idx="1"/>
          </p:nvPr>
        </p:nvSpPr>
        <p:spPr>
          <a:xfrm>
            <a:off x="3869268" y="615144"/>
            <a:ext cx="7749538" cy="5120640"/>
          </a:xfrm>
        </p:spPr>
        <p:txBody>
          <a:bodyPr anchor="t">
            <a:normAutofit/>
          </a:bodyPr>
          <a:lstStyle/>
          <a:p>
            <a:pPr marL="0" indent="0">
              <a:buNone/>
            </a:pPr>
            <a:r>
              <a:rPr lang="en-US" sz="2400" dirty="0" smtClean="0"/>
              <a:t>Select whether the following scenario is an example or non-example of Problem-Based Learning. </a:t>
            </a:r>
          </a:p>
          <a:p>
            <a:pPr marL="0" indent="0">
              <a:buNone/>
            </a:pPr>
            <a:endParaRPr lang="en-US" sz="3000" dirty="0" smtClean="0"/>
          </a:p>
          <a:p>
            <a:pPr marL="0" indent="0">
              <a:buNone/>
            </a:pPr>
            <a:r>
              <a:rPr lang="en-US" sz="3000" dirty="0" smtClean="0"/>
              <a:t>An 8</a:t>
            </a:r>
            <a:r>
              <a:rPr lang="en-US" sz="3000" baseline="30000" dirty="0" smtClean="0"/>
              <a:t>th</a:t>
            </a:r>
            <a:r>
              <a:rPr lang="en-US" sz="3000" dirty="0" smtClean="0"/>
              <a:t> grade math teacher tells students they have been hired by a landscape company to design a garden for the school.  They will have to decide what they will need to know, in order to build the garden, and submit a report for the overall project.  </a:t>
            </a:r>
          </a:p>
        </p:txBody>
      </p:sp>
      <p:sp>
        <p:nvSpPr>
          <p:cNvPr id="24" name="Rectangle 23">
            <a:hlinkClick r:id="rId2" action="ppaction://hlinksldjump"/>
          </p:cNvPr>
          <p:cNvSpPr/>
          <p:nvPr/>
        </p:nvSpPr>
        <p:spPr>
          <a:xfrm>
            <a:off x="4250107" y="4866037"/>
            <a:ext cx="3193168"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Example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11" name="Rectangle 10">
            <a:hlinkClick r:id="rId3" action="ppaction://hlinksldjump"/>
          </p:cNvPr>
          <p:cNvSpPr/>
          <p:nvPr/>
        </p:nvSpPr>
        <p:spPr>
          <a:xfrm>
            <a:off x="8112142" y="4866037"/>
            <a:ext cx="3193168"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Non-Example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850971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Incorrect</a:t>
            </a:r>
            <a:endParaRPr lang="en-US" sz="5000" b="1" dirty="0"/>
          </a:p>
        </p:txBody>
      </p:sp>
      <p:sp>
        <p:nvSpPr>
          <p:cNvPr id="3" name="Content Placeholder 2"/>
          <p:cNvSpPr>
            <a:spLocks noGrp="1"/>
          </p:cNvSpPr>
          <p:nvPr>
            <p:ph idx="1"/>
          </p:nvPr>
        </p:nvSpPr>
        <p:spPr>
          <a:xfrm>
            <a:off x="3713018" y="615144"/>
            <a:ext cx="7905788" cy="5120640"/>
          </a:xfrm>
        </p:spPr>
        <p:txBody>
          <a:bodyPr>
            <a:normAutofit/>
          </a:bodyPr>
          <a:lstStyle/>
          <a:p>
            <a:pPr marL="0" indent="0">
              <a:buNone/>
            </a:pPr>
            <a:r>
              <a:rPr lang="en-US" sz="3000" b="1" dirty="0" smtClean="0"/>
              <a:t>Please try again.</a:t>
            </a:r>
          </a:p>
          <a:p>
            <a:pPr marL="0" indent="0">
              <a:buNone/>
            </a:pPr>
            <a:endParaRPr lang="en-US" sz="3000" b="1" dirty="0"/>
          </a:p>
          <a:p>
            <a:pPr marL="0" indent="0">
              <a:buNone/>
            </a:pPr>
            <a:r>
              <a:rPr lang="en-US" sz="3000" dirty="0" smtClean="0"/>
              <a:t>Remember, PBL is set in a real-world example and students use higher order thinking skills to solve a problem or make a product.  The teacher serves as a facilitator. </a:t>
            </a:r>
            <a:endParaRPr lang="en-US" sz="2800" dirty="0" smtClean="0"/>
          </a:p>
        </p:txBody>
      </p:sp>
      <p:sp>
        <p:nvSpPr>
          <p:cNvPr id="4" name="Rectangle 3">
            <a:hlinkClick r:id="rId2" action="ppaction://hlinksldjump"/>
          </p:cNvPr>
          <p:cNvSpPr/>
          <p:nvPr/>
        </p:nvSpPr>
        <p:spPr>
          <a:xfrm>
            <a:off x="8880763" y="5243949"/>
            <a:ext cx="2774449"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Return to Scenario</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9859189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Correct</a:t>
            </a:r>
            <a:endParaRPr lang="en-US" sz="5000" b="1" dirty="0"/>
          </a:p>
        </p:txBody>
      </p:sp>
      <p:sp>
        <p:nvSpPr>
          <p:cNvPr id="3" name="Content Placeholder 2"/>
          <p:cNvSpPr>
            <a:spLocks noGrp="1"/>
          </p:cNvSpPr>
          <p:nvPr>
            <p:ph idx="1"/>
          </p:nvPr>
        </p:nvSpPr>
        <p:spPr>
          <a:xfrm>
            <a:off x="3713018" y="615144"/>
            <a:ext cx="7905788" cy="5120640"/>
          </a:xfrm>
        </p:spPr>
        <p:txBody>
          <a:bodyPr>
            <a:normAutofit/>
          </a:bodyPr>
          <a:lstStyle/>
          <a:p>
            <a:pPr marL="0" indent="0">
              <a:buNone/>
            </a:pPr>
            <a:r>
              <a:rPr lang="en-US" sz="3000" b="1" dirty="0" smtClean="0"/>
              <a:t>This is an example of Problem-Based Learning!</a:t>
            </a:r>
          </a:p>
          <a:p>
            <a:pPr marL="0" indent="0">
              <a:buNone/>
            </a:pPr>
            <a:endParaRPr lang="en-US" sz="2800" dirty="0"/>
          </a:p>
          <a:p>
            <a:pPr marL="0" indent="0">
              <a:buNone/>
            </a:pPr>
            <a:r>
              <a:rPr lang="en-US" sz="2800" dirty="0"/>
              <a:t>The teacher </a:t>
            </a:r>
            <a:r>
              <a:rPr lang="en-US" sz="2800" dirty="0" smtClean="0"/>
              <a:t>would </a:t>
            </a:r>
            <a:r>
              <a:rPr lang="en-US" sz="2800" dirty="0"/>
              <a:t>facilitate the learning to make sure students include aspects, such as measurements, supply amounts, budgets, hours of labor, payroll for employees, or a </a:t>
            </a:r>
            <a:r>
              <a:rPr lang="en-US" sz="2800" dirty="0" smtClean="0"/>
              <a:t>timeline.  </a:t>
            </a:r>
            <a:r>
              <a:rPr lang="en-US" sz="2800" dirty="0"/>
              <a:t>The teacher </a:t>
            </a:r>
            <a:r>
              <a:rPr lang="en-US" sz="2800" dirty="0" smtClean="0"/>
              <a:t>would encourage </a:t>
            </a:r>
            <a:r>
              <a:rPr lang="en-US" sz="2800" dirty="0"/>
              <a:t>the use of mathematical concepts from recent instruction.</a:t>
            </a:r>
            <a:endParaRPr lang="en-US" sz="2800" dirty="0" smtClean="0"/>
          </a:p>
        </p:txBody>
      </p:sp>
      <p:grpSp>
        <p:nvGrpSpPr>
          <p:cNvPr id="10" name="Group 9"/>
          <p:cNvGrpSpPr/>
          <p:nvPr/>
        </p:nvGrpSpPr>
        <p:grpSpPr>
          <a:xfrm>
            <a:off x="8880763" y="5243949"/>
            <a:ext cx="2774449" cy="665018"/>
            <a:chOff x="8114263" y="4987221"/>
            <a:chExt cx="3340368" cy="665018"/>
          </a:xfrm>
        </p:grpSpPr>
        <p:sp>
          <p:nvSpPr>
            <p:cNvPr id="4" name="Rectangle 3">
              <a:hlinkClick r:id="" action="ppaction://hlinkshowjump?jump=nextslide"/>
            </p:cNvPr>
            <p:cNvSpPr/>
            <p:nvPr/>
          </p:nvSpPr>
          <p:spPr>
            <a:xfrm>
              <a:off x="8114263" y="4987221"/>
              <a:ext cx="3340368"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Scenario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0900008" y="5205222"/>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162643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Example or Non-Example</a:t>
            </a:r>
            <a:endParaRPr lang="en-US" sz="5000" b="1" dirty="0"/>
          </a:p>
        </p:txBody>
      </p:sp>
      <p:sp>
        <p:nvSpPr>
          <p:cNvPr id="3" name="Content Placeholder 2"/>
          <p:cNvSpPr>
            <a:spLocks noGrp="1"/>
          </p:cNvSpPr>
          <p:nvPr>
            <p:ph idx="1"/>
          </p:nvPr>
        </p:nvSpPr>
        <p:spPr>
          <a:xfrm>
            <a:off x="3869268" y="615144"/>
            <a:ext cx="7749538" cy="5120640"/>
          </a:xfrm>
        </p:spPr>
        <p:txBody>
          <a:bodyPr anchor="t">
            <a:normAutofit/>
          </a:bodyPr>
          <a:lstStyle/>
          <a:p>
            <a:pPr marL="0" indent="0">
              <a:buNone/>
            </a:pPr>
            <a:r>
              <a:rPr lang="en-US" sz="2400" dirty="0" smtClean="0"/>
              <a:t>Select whether the following scenario is an example or non-example of Problem-Based Learning. </a:t>
            </a:r>
          </a:p>
          <a:p>
            <a:pPr marL="0" indent="0">
              <a:buNone/>
            </a:pPr>
            <a:endParaRPr lang="en-US" sz="1000" dirty="0" smtClean="0"/>
          </a:p>
          <a:p>
            <a:pPr marL="0" indent="0">
              <a:buNone/>
            </a:pPr>
            <a:r>
              <a:rPr lang="en-US" sz="3000" dirty="0" smtClean="0"/>
              <a:t>An eighth grade social studies teacher tells students to use their textbooks to find out what each area of South Carolina is called and then has them use products or raw materials, from South Carolina, to make a map of the state and label each section.</a:t>
            </a:r>
          </a:p>
        </p:txBody>
      </p:sp>
      <p:sp>
        <p:nvSpPr>
          <p:cNvPr id="24" name="Rectangle 23">
            <a:hlinkClick r:id="rId2" action="ppaction://hlinksldjump"/>
          </p:cNvPr>
          <p:cNvSpPr/>
          <p:nvPr/>
        </p:nvSpPr>
        <p:spPr>
          <a:xfrm>
            <a:off x="4250107" y="4866037"/>
            <a:ext cx="3193168"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Example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11" name="Rectangle 10">
            <a:hlinkClick r:id="rId3" action="ppaction://hlinksldjump"/>
          </p:cNvPr>
          <p:cNvSpPr/>
          <p:nvPr/>
        </p:nvSpPr>
        <p:spPr>
          <a:xfrm>
            <a:off x="8112142" y="4866037"/>
            <a:ext cx="3193168"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Non-Example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751624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Problem-Based </a:t>
            </a:r>
            <a:r>
              <a:rPr lang="en-US" sz="4000" b="1" dirty="0" smtClean="0"/>
              <a:t>Learning</a:t>
            </a:r>
            <a:endParaRPr lang="en-US" sz="4000" b="1" dirty="0"/>
          </a:p>
        </p:txBody>
      </p:sp>
      <p:sp>
        <p:nvSpPr>
          <p:cNvPr id="3" name="Content Placeholder 2"/>
          <p:cNvSpPr>
            <a:spLocks noGrp="1"/>
          </p:cNvSpPr>
          <p:nvPr>
            <p:ph idx="1"/>
          </p:nvPr>
        </p:nvSpPr>
        <p:spPr>
          <a:xfrm>
            <a:off x="3869268" y="581891"/>
            <a:ext cx="7315200" cy="6068291"/>
          </a:xfrm>
        </p:spPr>
        <p:txBody>
          <a:bodyPr>
            <a:normAutofit lnSpcReduction="10000"/>
          </a:bodyPr>
          <a:lstStyle/>
          <a:p>
            <a:r>
              <a:rPr lang="en-US" sz="3000" dirty="0" smtClean="0"/>
              <a:t>This unit will introduce you to the instructional model of Problem-Based Learning through defining it, differentiating between two different models that could be implemented, and exemplifying examples and steps to implement in the classroom.   Problem-Based Learning </a:t>
            </a:r>
            <a:r>
              <a:rPr lang="en-US" sz="3000" dirty="0" smtClean="0"/>
              <a:t>offers  students enhanced motivation and engagement, authentic collaboration, real world problem solving, increased ownership, and deeper learning.  You</a:t>
            </a:r>
            <a:r>
              <a:rPr lang="en-US" sz="3000" dirty="0" smtClean="0"/>
              <a:t> should have good classroom management skills before implementing Problem-Based Learning.  </a:t>
            </a:r>
          </a:p>
          <a:p>
            <a:pPr marL="0" indent="0">
              <a:buNone/>
            </a:pPr>
            <a:r>
              <a:rPr lang="en-US" dirty="0"/>
              <a:t/>
            </a:r>
            <a:br>
              <a:rPr lang="en-US" dirty="0"/>
            </a:br>
            <a:endParaRPr lang="en-US" dirty="0"/>
          </a:p>
        </p:txBody>
      </p:sp>
      <p:sp>
        <p:nvSpPr>
          <p:cNvPr id="4" name="Rectangle 3">
            <a:hlinkClick r:id="" action="ppaction://hlinkshowjump?jump=nextslide"/>
          </p:cNvPr>
          <p:cNvSpPr/>
          <p:nvPr/>
        </p:nvSpPr>
        <p:spPr>
          <a:xfrm>
            <a:off x="8959044" y="5985164"/>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Click to Continue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9176589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Incorrect</a:t>
            </a:r>
            <a:endParaRPr lang="en-US" sz="5000" b="1" dirty="0"/>
          </a:p>
        </p:txBody>
      </p:sp>
      <p:sp>
        <p:nvSpPr>
          <p:cNvPr id="3" name="Content Placeholder 2"/>
          <p:cNvSpPr>
            <a:spLocks noGrp="1"/>
          </p:cNvSpPr>
          <p:nvPr>
            <p:ph idx="1"/>
          </p:nvPr>
        </p:nvSpPr>
        <p:spPr>
          <a:xfrm>
            <a:off x="3713018" y="615144"/>
            <a:ext cx="7905788" cy="5120640"/>
          </a:xfrm>
        </p:spPr>
        <p:txBody>
          <a:bodyPr>
            <a:normAutofit/>
          </a:bodyPr>
          <a:lstStyle/>
          <a:p>
            <a:pPr marL="0" indent="0">
              <a:buNone/>
            </a:pPr>
            <a:r>
              <a:rPr lang="en-US" sz="3000" b="1" dirty="0" smtClean="0"/>
              <a:t>Please try again.</a:t>
            </a:r>
          </a:p>
          <a:p>
            <a:pPr marL="0" indent="0">
              <a:buNone/>
            </a:pPr>
            <a:endParaRPr lang="en-US" sz="3000" b="1" dirty="0"/>
          </a:p>
          <a:p>
            <a:pPr marL="0" indent="0">
              <a:buNone/>
            </a:pPr>
            <a:r>
              <a:rPr lang="en-US" sz="3000" dirty="0" smtClean="0"/>
              <a:t>Remember, PBL is set in a real-world example and students use higher order thinking skills to solve a problem or make a product. </a:t>
            </a:r>
            <a:endParaRPr lang="en-US" sz="2800" dirty="0" smtClean="0"/>
          </a:p>
        </p:txBody>
      </p:sp>
      <p:sp>
        <p:nvSpPr>
          <p:cNvPr id="4" name="Rectangle 3">
            <a:hlinkClick r:id="rId2" action="ppaction://hlinksldjump"/>
          </p:cNvPr>
          <p:cNvSpPr/>
          <p:nvPr/>
        </p:nvSpPr>
        <p:spPr>
          <a:xfrm>
            <a:off x="8880763" y="5243949"/>
            <a:ext cx="2774449"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Return to Scenario</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243212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Correct</a:t>
            </a:r>
            <a:endParaRPr lang="en-US" sz="5000" b="1" dirty="0"/>
          </a:p>
        </p:txBody>
      </p:sp>
      <p:sp>
        <p:nvSpPr>
          <p:cNvPr id="3" name="Content Placeholder 2"/>
          <p:cNvSpPr>
            <a:spLocks noGrp="1"/>
          </p:cNvSpPr>
          <p:nvPr>
            <p:ph idx="1"/>
          </p:nvPr>
        </p:nvSpPr>
        <p:spPr>
          <a:xfrm>
            <a:off x="3713018" y="615144"/>
            <a:ext cx="7905788" cy="5120640"/>
          </a:xfrm>
        </p:spPr>
        <p:txBody>
          <a:bodyPr>
            <a:normAutofit/>
          </a:bodyPr>
          <a:lstStyle/>
          <a:p>
            <a:pPr marL="0" indent="0">
              <a:buNone/>
            </a:pPr>
            <a:r>
              <a:rPr lang="en-US" sz="3000" b="1" dirty="0" smtClean="0"/>
              <a:t>This is a non-example of Problem-Based Learning!</a:t>
            </a:r>
          </a:p>
          <a:p>
            <a:pPr marL="0" indent="0">
              <a:buNone/>
            </a:pPr>
            <a:endParaRPr lang="en-US" sz="2800" dirty="0"/>
          </a:p>
          <a:p>
            <a:pPr marL="0" indent="0">
              <a:buNone/>
            </a:pPr>
            <a:r>
              <a:rPr lang="en-US" sz="2800" dirty="0"/>
              <a:t>The teacher </a:t>
            </a:r>
            <a:r>
              <a:rPr lang="en-US" sz="2800" dirty="0" smtClean="0"/>
              <a:t>is only asking the students to find answers in the text and then copy a map.  Although, it sounds like they are creating something and being creative with materials, they do not have to solve a problem or use higher order thinking to make the map.</a:t>
            </a:r>
          </a:p>
        </p:txBody>
      </p:sp>
      <p:grpSp>
        <p:nvGrpSpPr>
          <p:cNvPr id="10" name="Group 9"/>
          <p:cNvGrpSpPr/>
          <p:nvPr/>
        </p:nvGrpSpPr>
        <p:grpSpPr>
          <a:xfrm>
            <a:off x="8880763" y="5243949"/>
            <a:ext cx="2774449" cy="665018"/>
            <a:chOff x="8114263" y="4987221"/>
            <a:chExt cx="3340368" cy="665018"/>
          </a:xfrm>
        </p:grpSpPr>
        <p:sp>
          <p:nvSpPr>
            <p:cNvPr id="4" name="Rectangle 3">
              <a:hlinkClick r:id="" action="ppaction://hlinkshowjump?jump=nextslide"/>
            </p:cNvPr>
            <p:cNvSpPr/>
            <p:nvPr/>
          </p:nvSpPr>
          <p:spPr>
            <a:xfrm>
              <a:off x="8114263" y="4987221"/>
              <a:ext cx="3340368"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Continue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0900008" y="5205222"/>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138751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929872"/>
            <a:ext cx="3200400" cy="4601183"/>
          </a:xfrm>
        </p:spPr>
        <p:txBody>
          <a:bodyPr anchor="ctr">
            <a:normAutofit/>
          </a:bodyPr>
          <a:lstStyle/>
          <a:p>
            <a:pPr algn="ctr"/>
            <a:r>
              <a:rPr lang="en-US" sz="4000" b="1" dirty="0"/>
              <a:t>Before you continue to the steps on the next </a:t>
            </a:r>
            <a:r>
              <a:rPr lang="en-US" sz="4000" b="1" dirty="0" smtClean="0"/>
              <a:t>page…</a:t>
            </a:r>
            <a:endParaRPr lang="en-US" sz="4000" b="1" dirty="0"/>
          </a:p>
        </p:txBody>
      </p:sp>
      <p:sp>
        <p:nvSpPr>
          <p:cNvPr id="3" name="Content Placeholder 2"/>
          <p:cNvSpPr>
            <a:spLocks noGrp="1"/>
          </p:cNvSpPr>
          <p:nvPr>
            <p:ph idx="1"/>
          </p:nvPr>
        </p:nvSpPr>
        <p:spPr>
          <a:xfrm>
            <a:off x="3574473" y="429490"/>
            <a:ext cx="8044333" cy="5514529"/>
          </a:xfrm>
        </p:spPr>
        <p:txBody>
          <a:bodyPr>
            <a:normAutofit/>
          </a:bodyPr>
          <a:lstStyle/>
          <a:p>
            <a:pPr marL="0" indent="0">
              <a:buNone/>
            </a:pPr>
            <a:r>
              <a:rPr lang="en-US" sz="3600" dirty="0"/>
              <a:t>S</a:t>
            </a:r>
            <a:r>
              <a:rPr lang="en-US" sz="3600" dirty="0" smtClean="0"/>
              <a:t>tart to think about implementing </a:t>
            </a:r>
            <a:r>
              <a:rPr lang="en-US" sz="3600" dirty="0"/>
              <a:t>PBL </a:t>
            </a:r>
            <a:r>
              <a:rPr lang="en-US" sz="3600" dirty="0" smtClean="0"/>
              <a:t>in your own classroom and how you may work through the following steps for a project. </a:t>
            </a:r>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051500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929872"/>
            <a:ext cx="3200400" cy="4601183"/>
          </a:xfrm>
        </p:spPr>
        <p:txBody>
          <a:bodyPr anchor="ctr">
            <a:normAutofit/>
          </a:bodyPr>
          <a:lstStyle/>
          <a:p>
            <a:pPr algn="ctr"/>
            <a:r>
              <a:rPr lang="en-US" sz="4000" b="1" dirty="0" smtClean="0"/>
              <a:t>Let’s look at the steps to implement PBL…</a:t>
            </a:r>
            <a:endParaRPr lang="en-US" sz="4000" b="1" dirty="0"/>
          </a:p>
        </p:txBody>
      </p:sp>
      <p:sp>
        <p:nvSpPr>
          <p:cNvPr id="3" name="Content Placeholder 2"/>
          <p:cNvSpPr>
            <a:spLocks noGrp="1"/>
          </p:cNvSpPr>
          <p:nvPr>
            <p:ph idx="1"/>
          </p:nvPr>
        </p:nvSpPr>
        <p:spPr>
          <a:xfrm>
            <a:off x="3560617" y="429490"/>
            <a:ext cx="8215747" cy="5514529"/>
          </a:xfrm>
        </p:spPr>
        <p:txBody>
          <a:bodyPr>
            <a:normAutofit fontScale="47500" lnSpcReduction="20000"/>
          </a:bodyPr>
          <a:lstStyle/>
          <a:p>
            <a:pPr marL="0" indent="0" algn="ctr">
              <a:buNone/>
            </a:pPr>
            <a:r>
              <a:rPr lang="en-US" sz="6900" b="1" dirty="0" smtClean="0">
                <a:solidFill>
                  <a:srgbClr val="00B0F0"/>
                </a:solidFill>
              </a:rPr>
              <a:t>Steps adapted from ASCD</a:t>
            </a:r>
          </a:p>
          <a:p>
            <a:pPr marL="0" indent="0" algn="ctr">
              <a:buNone/>
            </a:pPr>
            <a:r>
              <a:rPr lang="en-US" sz="3200" dirty="0">
                <a:solidFill>
                  <a:srgbClr val="00B0F0"/>
                </a:solidFill>
              </a:rPr>
              <a:t>(</a:t>
            </a:r>
            <a:r>
              <a:rPr lang="en-US" sz="3200" dirty="0" smtClean="0">
                <a:solidFill>
                  <a:srgbClr val="00B0F0"/>
                </a:solidFill>
              </a:rPr>
              <a:t>Association </a:t>
            </a:r>
            <a:r>
              <a:rPr lang="en-US" sz="3200" dirty="0">
                <a:solidFill>
                  <a:srgbClr val="00B0F0"/>
                </a:solidFill>
              </a:rPr>
              <a:t>for Supervision and Curriculum Development </a:t>
            </a:r>
            <a:r>
              <a:rPr lang="en-US" sz="3200" dirty="0" smtClean="0">
                <a:solidFill>
                  <a:srgbClr val="00B0F0"/>
                </a:solidFill>
              </a:rPr>
              <a:t>)</a:t>
            </a:r>
            <a:endParaRPr lang="en-US" sz="3200" b="1" dirty="0" smtClean="0">
              <a:solidFill>
                <a:srgbClr val="00B0F0"/>
              </a:solidFill>
            </a:endParaRPr>
          </a:p>
          <a:p>
            <a:pPr marL="457200" lvl="0" indent="-457200">
              <a:buFont typeface="+mj-lt"/>
              <a:buAutoNum type="arabicPeriod"/>
            </a:pPr>
            <a:r>
              <a:rPr lang="en-US" sz="4600" dirty="0" smtClean="0"/>
              <a:t>The teacher </a:t>
            </a:r>
            <a:r>
              <a:rPr lang="en-US" sz="4600" b="1" dirty="0" smtClean="0"/>
              <a:t>sets the stage for students with real-life samples </a:t>
            </a:r>
            <a:r>
              <a:rPr lang="en-US" sz="4600" dirty="0" smtClean="0"/>
              <a:t>of the projects they will be doing and </a:t>
            </a:r>
            <a:r>
              <a:rPr lang="en-US" sz="4600" b="1" dirty="0" smtClean="0"/>
              <a:t>explains learning outcomes</a:t>
            </a:r>
            <a:r>
              <a:rPr lang="en-US" sz="4600" dirty="0" smtClean="0"/>
              <a:t>.</a:t>
            </a:r>
          </a:p>
          <a:p>
            <a:pPr marL="457200" lvl="0" indent="-457200">
              <a:buFont typeface="+mj-lt"/>
              <a:buAutoNum type="arabicPeriod"/>
            </a:pPr>
            <a:r>
              <a:rPr lang="en-US" sz="4600" dirty="0" smtClean="0"/>
              <a:t>Students </a:t>
            </a:r>
            <a:r>
              <a:rPr lang="en-US" sz="4600" b="1" dirty="0" smtClean="0"/>
              <a:t>take on the role of project designers</a:t>
            </a:r>
            <a:r>
              <a:rPr lang="en-US" sz="4600" dirty="0" smtClean="0"/>
              <a:t>.</a:t>
            </a:r>
          </a:p>
          <a:p>
            <a:pPr marL="457200" lvl="0" indent="-457200">
              <a:buFont typeface="+mj-lt"/>
              <a:buAutoNum type="arabicPeriod"/>
            </a:pPr>
            <a:r>
              <a:rPr lang="en-US" sz="4600" dirty="0" smtClean="0"/>
              <a:t>Students </a:t>
            </a:r>
            <a:r>
              <a:rPr lang="en-US" sz="4600" b="1" dirty="0" smtClean="0"/>
              <a:t>discuss and accumulate the background information</a:t>
            </a:r>
            <a:r>
              <a:rPr lang="en-US" sz="4600" dirty="0" smtClean="0"/>
              <a:t> needed for their designs.</a:t>
            </a:r>
          </a:p>
          <a:p>
            <a:pPr marL="457200" lvl="0" indent="-457200">
              <a:buFont typeface="+mj-lt"/>
              <a:buAutoNum type="arabicPeriod"/>
            </a:pPr>
            <a:r>
              <a:rPr lang="en-US" sz="4600" dirty="0" smtClean="0"/>
              <a:t>The teacher and students </a:t>
            </a:r>
            <a:r>
              <a:rPr lang="en-US" sz="4600" b="1" dirty="0" smtClean="0"/>
              <a:t>negotiate the criteria for evaluating the projects.</a:t>
            </a:r>
            <a:endParaRPr lang="en-US" sz="4600" dirty="0" smtClean="0"/>
          </a:p>
          <a:p>
            <a:pPr marL="457200" lvl="0" indent="-457200">
              <a:buFont typeface="+mj-lt"/>
              <a:buAutoNum type="arabicPeriod"/>
            </a:pPr>
            <a:r>
              <a:rPr lang="en-US" sz="4600" dirty="0" smtClean="0"/>
              <a:t>Students </a:t>
            </a:r>
            <a:r>
              <a:rPr lang="en-US" sz="4600" b="1" dirty="0" smtClean="0"/>
              <a:t>accumulate the materials</a:t>
            </a:r>
            <a:r>
              <a:rPr lang="en-US" sz="4600" dirty="0" smtClean="0"/>
              <a:t> necessary for the project.</a:t>
            </a:r>
          </a:p>
          <a:p>
            <a:pPr marL="457200" lvl="0" indent="-457200">
              <a:buFont typeface="+mj-lt"/>
              <a:buAutoNum type="arabicPeriod"/>
            </a:pPr>
            <a:r>
              <a:rPr lang="en-US" sz="4600" dirty="0" smtClean="0"/>
              <a:t>Students </a:t>
            </a:r>
            <a:r>
              <a:rPr lang="en-US" sz="4600" b="1" dirty="0" smtClean="0"/>
              <a:t>create their projects or go through their process of solving the problem or challenge.</a:t>
            </a:r>
            <a:endParaRPr lang="en-US" sz="4600" dirty="0" smtClean="0"/>
          </a:p>
          <a:p>
            <a:pPr marL="457200" lvl="0" indent="-457200">
              <a:buFont typeface="+mj-lt"/>
              <a:buAutoNum type="arabicPeriod"/>
            </a:pPr>
            <a:r>
              <a:rPr lang="en-US" sz="4600" dirty="0" smtClean="0"/>
              <a:t>Students </a:t>
            </a:r>
            <a:r>
              <a:rPr lang="en-US" sz="4600" b="1" dirty="0" smtClean="0"/>
              <a:t>prepare to present their projects </a:t>
            </a:r>
            <a:r>
              <a:rPr lang="en-US" sz="4600" dirty="0" smtClean="0"/>
              <a:t>and then </a:t>
            </a:r>
            <a:r>
              <a:rPr lang="en-US" sz="4600" b="1" dirty="0" smtClean="0"/>
              <a:t>present them to an audience.</a:t>
            </a:r>
            <a:endParaRPr lang="en-US" sz="4600" dirty="0" smtClean="0"/>
          </a:p>
          <a:p>
            <a:pPr marL="457200" lvl="0" indent="-457200">
              <a:buFont typeface="+mj-lt"/>
              <a:buAutoNum type="arabicPeriod"/>
            </a:pPr>
            <a:r>
              <a:rPr lang="en-US" sz="4600" dirty="0" smtClean="0"/>
              <a:t>Students </a:t>
            </a:r>
            <a:r>
              <a:rPr lang="en-US" sz="4600" b="1" dirty="0" smtClean="0"/>
              <a:t>reflect on the process and evaluate the projects</a:t>
            </a:r>
            <a:r>
              <a:rPr lang="en-US" sz="4600" dirty="0" smtClean="0"/>
              <a:t> based on the criteria established in Step 4.</a:t>
            </a:r>
          </a:p>
          <a:p>
            <a:pPr marL="0" indent="0">
              <a:buNone/>
            </a:pPr>
            <a:endParaRPr lang="en-US" sz="3500" b="1" dirty="0" smtClean="0">
              <a:solidFill>
                <a:srgbClr val="00B0F0"/>
              </a:solidFill>
            </a:endParaRPr>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85998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929872"/>
            <a:ext cx="3200400" cy="4601183"/>
          </a:xfrm>
        </p:spPr>
        <p:txBody>
          <a:bodyPr anchor="ctr">
            <a:normAutofit/>
          </a:bodyPr>
          <a:lstStyle/>
          <a:p>
            <a:pPr algn="ctr"/>
            <a:r>
              <a:rPr lang="en-US" sz="4000" b="1" dirty="0" smtClean="0"/>
              <a:t>Put the following steps in order and then click to see if you are correct.</a:t>
            </a:r>
            <a:endParaRPr lang="en-US" sz="4000" b="1" dirty="0"/>
          </a:p>
        </p:txBody>
      </p:sp>
      <p:sp>
        <p:nvSpPr>
          <p:cNvPr id="3" name="Content Placeholder 2"/>
          <p:cNvSpPr>
            <a:spLocks noGrp="1"/>
          </p:cNvSpPr>
          <p:nvPr>
            <p:ph idx="1"/>
          </p:nvPr>
        </p:nvSpPr>
        <p:spPr>
          <a:xfrm>
            <a:off x="3560617" y="429490"/>
            <a:ext cx="7190510" cy="5514529"/>
          </a:xfrm>
        </p:spPr>
        <p:txBody>
          <a:bodyPr>
            <a:normAutofit fontScale="32500" lnSpcReduction="20000"/>
          </a:bodyPr>
          <a:lstStyle/>
          <a:p>
            <a:pPr>
              <a:buFont typeface="Wingdings" panose="05000000000000000000" pitchFamily="2" charset="2"/>
              <a:buChar char="Ø"/>
            </a:pPr>
            <a:endParaRPr lang="en-US" dirty="0"/>
          </a:p>
          <a:p>
            <a:pPr>
              <a:buFont typeface="Wingdings" panose="05000000000000000000" pitchFamily="2" charset="2"/>
              <a:buChar char="Ø"/>
            </a:pPr>
            <a:r>
              <a:rPr lang="en-US" sz="9200" dirty="0"/>
              <a:t>Students present the project or process.</a:t>
            </a:r>
          </a:p>
          <a:p>
            <a:pPr>
              <a:buFont typeface="Wingdings" panose="05000000000000000000" pitchFamily="2" charset="2"/>
              <a:buChar char="Ø"/>
            </a:pPr>
            <a:endParaRPr lang="en-US" sz="9200" dirty="0" smtClean="0"/>
          </a:p>
          <a:p>
            <a:pPr>
              <a:buFont typeface="Wingdings" panose="05000000000000000000" pitchFamily="2" charset="2"/>
              <a:buChar char="Ø"/>
            </a:pPr>
            <a:r>
              <a:rPr lang="en-US" sz="9200" dirty="0" smtClean="0"/>
              <a:t>Students should discuss the problem with their groups to make a plan.</a:t>
            </a:r>
          </a:p>
          <a:p>
            <a:pPr>
              <a:buFont typeface="Wingdings" panose="05000000000000000000" pitchFamily="2" charset="2"/>
              <a:buChar char="Ø"/>
            </a:pPr>
            <a:endParaRPr lang="en-US" dirty="0"/>
          </a:p>
          <a:p>
            <a:pPr>
              <a:buFont typeface="Wingdings" panose="05000000000000000000" pitchFamily="2" charset="2"/>
              <a:buChar char="Ø"/>
            </a:pPr>
            <a:endParaRPr lang="en-US" dirty="0" smtClean="0"/>
          </a:p>
          <a:p>
            <a:pPr>
              <a:buFont typeface="Wingdings" panose="05000000000000000000" pitchFamily="2" charset="2"/>
              <a:buChar char="Ø"/>
            </a:pPr>
            <a:r>
              <a:rPr lang="en-US" sz="9200" dirty="0"/>
              <a:t>Teacher sets the stage with a real-world scenario.</a:t>
            </a:r>
          </a:p>
          <a:p>
            <a:pPr>
              <a:buFont typeface="Wingdings" panose="05000000000000000000" pitchFamily="2" charset="2"/>
              <a:buChar char="Ø"/>
            </a:pPr>
            <a:endParaRPr lang="en-US" sz="9200" b="1" dirty="0" smtClean="0"/>
          </a:p>
          <a:p>
            <a:pPr>
              <a:buFont typeface="Wingdings" panose="05000000000000000000" pitchFamily="2" charset="2"/>
              <a:buChar char="Ø"/>
            </a:pPr>
            <a:r>
              <a:rPr lang="en-US" sz="9200" dirty="0" smtClean="0"/>
              <a:t>Teachers and students both reflect and evaluate project/process.</a:t>
            </a:r>
          </a:p>
        </p:txBody>
      </p:sp>
      <p:grpSp>
        <p:nvGrpSpPr>
          <p:cNvPr id="10" name="Group 9"/>
          <p:cNvGrpSpPr/>
          <p:nvPr/>
        </p:nvGrpSpPr>
        <p:grpSpPr>
          <a:xfrm>
            <a:off x="9374910" y="5826257"/>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5187582" y="5826257"/>
            <a:ext cx="3134438" cy="665018"/>
          </a:xfrm>
          <a:prstGeom prst="rect">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Check Your </a:t>
            </a: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Order</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7" name="TextBox 6"/>
          <p:cNvSpPr txBox="1"/>
          <p:nvPr/>
        </p:nvSpPr>
        <p:spPr>
          <a:xfrm>
            <a:off x="10487622" y="722084"/>
            <a:ext cx="1043170" cy="5016758"/>
          </a:xfrm>
          <a:prstGeom prst="rect">
            <a:avLst/>
          </a:prstGeom>
          <a:noFill/>
        </p:spPr>
        <p:txBody>
          <a:bodyPr wrap="square" rtlCol="0">
            <a:spAutoFit/>
          </a:bodyPr>
          <a:lstStyle/>
          <a:p>
            <a:pPr algn="ctr"/>
            <a:r>
              <a:rPr lang="en-US" sz="5000" b="1" dirty="0" smtClean="0">
                <a:solidFill>
                  <a:srgbClr val="00B0F0"/>
                </a:solidFill>
                <a:latin typeface="Arial Black" panose="020B0A04020102020204" pitchFamily="34" charset="0"/>
              </a:rPr>
              <a:t>3</a:t>
            </a:r>
          </a:p>
          <a:p>
            <a:pPr algn="ctr"/>
            <a:endParaRPr lang="en-US" sz="2000" b="1" dirty="0" smtClean="0">
              <a:solidFill>
                <a:srgbClr val="00B0F0"/>
              </a:solidFill>
              <a:latin typeface="Arial Black" panose="020B0A04020102020204" pitchFamily="34" charset="0"/>
            </a:endParaRPr>
          </a:p>
          <a:p>
            <a:pPr algn="ctr"/>
            <a:endParaRPr lang="en-US" sz="2000" b="1" dirty="0">
              <a:solidFill>
                <a:srgbClr val="00B0F0"/>
              </a:solidFill>
              <a:latin typeface="Arial Black" panose="020B0A04020102020204" pitchFamily="34" charset="0"/>
            </a:endParaRPr>
          </a:p>
          <a:p>
            <a:pPr algn="ctr"/>
            <a:r>
              <a:rPr lang="en-US" sz="5000" b="1" dirty="0" smtClean="0">
                <a:solidFill>
                  <a:srgbClr val="00B0F0"/>
                </a:solidFill>
                <a:latin typeface="Arial Black" panose="020B0A04020102020204" pitchFamily="34" charset="0"/>
              </a:rPr>
              <a:t>2</a:t>
            </a:r>
            <a:endParaRPr lang="en-US" sz="5000" b="1" dirty="0">
              <a:solidFill>
                <a:srgbClr val="00B0F0"/>
              </a:solidFill>
              <a:latin typeface="Arial Black" panose="020B0A04020102020204" pitchFamily="34" charset="0"/>
            </a:endParaRPr>
          </a:p>
          <a:p>
            <a:pPr algn="ctr"/>
            <a:endParaRPr lang="en-US" sz="2000" b="1" dirty="0" smtClean="0">
              <a:solidFill>
                <a:srgbClr val="00B0F0"/>
              </a:solidFill>
              <a:latin typeface="Arial Black" panose="020B0A04020102020204" pitchFamily="34" charset="0"/>
            </a:endParaRPr>
          </a:p>
          <a:p>
            <a:pPr algn="ctr"/>
            <a:endParaRPr lang="en-US" sz="2000" b="1" dirty="0" smtClean="0">
              <a:solidFill>
                <a:srgbClr val="00B0F0"/>
              </a:solidFill>
              <a:latin typeface="Arial Black" panose="020B0A04020102020204" pitchFamily="34" charset="0"/>
            </a:endParaRPr>
          </a:p>
          <a:p>
            <a:pPr algn="ctr"/>
            <a:r>
              <a:rPr lang="en-US" sz="5000" b="1" dirty="0" smtClean="0">
                <a:solidFill>
                  <a:srgbClr val="00B0F0"/>
                </a:solidFill>
                <a:latin typeface="Arial Black" panose="020B0A04020102020204" pitchFamily="34" charset="0"/>
              </a:rPr>
              <a:t>1</a:t>
            </a:r>
            <a:endParaRPr lang="en-US" sz="5000" b="1" dirty="0">
              <a:solidFill>
                <a:srgbClr val="00B0F0"/>
              </a:solidFill>
              <a:latin typeface="Arial Black" panose="020B0A04020102020204" pitchFamily="34" charset="0"/>
            </a:endParaRPr>
          </a:p>
          <a:p>
            <a:pPr algn="ctr"/>
            <a:endParaRPr lang="en-US" sz="2000" b="1" dirty="0" smtClean="0">
              <a:solidFill>
                <a:srgbClr val="00B0F0"/>
              </a:solidFill>
              <a:latin typeface="Arial Black" panose="020B0A04020102020204" pitchFamily="34" charset="0"/>
            </a:endParaRPr>
          </a:p>
          <a:p>
            <a:pPr algn="ctr"/>
            <a:endParaRPr lang="en-US" sz="2000" b="1" dirty="0" smtClean="0">
              <a:solidFill>
                <a:srgbClr val="00B0F0"/>
              </a:solidFill>
              <a:latin typeface="Arial Black" panose="020B0A04020102020204" pitchFamily="34" charset="0"/>
            </a:endParaRPr>
          </a:p>
          <a:p>
            <a:pPr algn="ctr"/>
            <a:r>
              <a:rPr lang="en-US" sz="5000" b="1" dirty="0">
                <a:solidFill>
                  <a:srgbClr val="00B0F0"/>
                </a:solidFill>
                <a:latin typeface="Arial Black" panose="020B0A04020102020204" pitchFamily="34" charset="0"/>
              </a:rPr>
              <a:t>4</a:t>
            </a:r>
          </a:p>
        </p:txBody>
      </p:sp>
    </p:spTree>
    <p:extLst>
      <p:ext uri="{BB962C8B-B14F-4D97-AF65-F5344CB8AC3E}">
        <p14:creationId xmlns:p14="http://schemas.microsoft.com/office/powerpoint/2010/main" val="21889485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childTnLst>
        </p:cTn>
      </p:par>
    </p:tnLst>
    <p:bldLst>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929872"/>
            <a:ext cx="3200400" cy="4601183"/>
          </a:xfrm>
        </p:spPr>
        <p:txBody>
          <a:bodyPr anchor="ctr">
            <a:normAutofit/>
          </a:bodyPr>
          <a:lstStyle/>
          <a:p>
            <a:pPr algn="ctr"/>
            <a:r>
              <a:rPr lang="en-US" sz="4000" b="1" dirty="0" smtClean="0"/>
              <a:t>A few things to note about implementing PBL…</a:t>
            </a:r>
            <a:endParaRPr lang="en-US" sz="4000" b="1" dirty="0"/>
          </a:p>
        </p:txBody>
      </p:sp>
      <p:sp>
        <p:nvSpPr>
          <p:cNvPr id="3" name="Content Placeholder 2"/>
          <p:cNvSpPr>
            <a:spLocks noGrp="1"/>
          </p:cNvSpPr>
          <p:nvPr>
            <p:ph idx="1"/>
          </p:nvPr>
        </p:nvSpPr>
        <p:spPr>
          <a:xfrm>
            <a:off x="3560617" y="429490"/>
            <a:ext cx="8215747" cy="5514529"/>
          </a:xfrm>
        </p:spPr>
        <p:txBody>
          <a:bodyPr>
            <a:normAutofit fontScale="25000" lnSpcReduction="20000"/>
          </a:bodyPr>
          <a:lstStyle/>
          <a:p>
            <a:pPr>
              <a:buFont typeface="Wingdings" panose="05000000000000000000" pitchFamily="2" charset="2"/>
              <a:buChar char="Ø"/>
            </a:pPr>
            <a:r>
              <a:rPr lang="en-US" sz="9200" dirty="0" smtClean="0"/>
              <a:t>Once you set the stage with a real-world scenario, let students know what the focus is for learning outcomes.  </a:t>
            </a:r>
          </a:p>
          <a:p>
            <a:pPr lvl="1">
              <a:buFont typeface="Wingdings" panose="05000000000000000000" pitchFamily="2" charset="2"/>
              <a:buChar char="Ø"/>
            </a:pPr>
            <a:r>
              <a:rPr lang="en-US" sz="8000" dirty="0" smtClean="0"/>
              <a:t>For example, if you are a math teacher giving them a scenario of designing a garden, let them know if they should focus on fractions or certain equations while they are designing.</a:t>
            </a:r>
          </a:p>
          <a:p>
            <a:pPr>
              <a:buFont typeface="Wingdings" panose="05000000000000000000" pitchFamily="2" charset="2"/>
              <a:buChar char="Ø"/>
            </a:pPr>
            <a:endParaRPr lang="en-US" dirty="0"/>
          </a:p>
          <a:p>
            <a:pPr>
              <a:buFont typeface="Wingdings" panose="05000000000000000000" pitchFamily="2" charset="2"/>
              <a:buChar char="Ø"/>
            </a:pPr>
            <a:r>
              <a:rPr lang="en-US" sz="9200" dirty="0" smtClean="0"/>
              <a:t>Students should make the decisions, so make sure to guide them and not tell them.</a:t>
            </a:r>
          </a:p>
          <a:p>
            <a:pPr>
              <a:buFont typeface="Wingdings" panose="05000000000000000000" pitchFamily="2" charset="2"/>
              <a:buChar char="Ø"/>
            </a:pPr>
            <a:endParaRPr lang="en-US" dirty="0" smtClean="0"/>
          </a:p>
          <a:p>
            <a:pPr>
              <a:buFont typeface="Wingdings" panose="05000000000000000000" pitchFamily="2" charset="2"/>
              <a:buChar char="Ø"/>
            </a:pPr>
            <a:r>
              <a:rPr lang="en-US" sz="9200" dirty="0" smtClean="0"/>
              <a:t>There shouldn’t be one set list of materials, as students should discuss what their individual groups may need for the final product or process.</a:t>
            </a:r>
          </a:p>
          <a:p>
            <a:pPr>
              <a:buFont typeface="Wingdings" panose="05000000000000000000" pitchFamily="2" charset="2"/>
              <a:buChar char="Ø"/>
            </a:pPr>
            <a:endParaRPr lang="en-US" dirty="0"/>
          </a:p>
          <a:p>
            <a:pPr>
              <a:buFont typeface="Wingdings" panose="05000000000000000000" pitchFamily="2" charset="2"/>
              <a:buChar char="Ø"/>
            </a:pPr>
            <a:r>
              <a:rPr lang="en-US" sz="9200" dirty="0" smtClean="0"/>
              <a:t>The evaluation of the product or process should be discussed and even negotiated with students, so they have ownership and understand what is expected of them. </a:t>
            </a:r>
          </a:p>
          <a:p>
            <a:pPr>
              <a:buFont typeface="Wingdings" panose="05000000000000000000" pitchFamily="2" charset="2"/>
              <a:buChar char="Ø"/>
            </a:pPr>
            <a:endParaRPr lang="en-US" dirty="0"/>
          </a:p>
          <a:p>
            <a:pPr>
              <a:buFont typeface="Wingdings" panose="05000000000000000000" pitchFamily="2" charset="2"/>
              <a:buChar char="Ø"/>
            </a:pPr>
            <a:r>
              <a:rPr lang="en-US" sz="9200" dirty="0" smtClean="0"/>
              <a:t>PBL does not end until there is a presentation, evaluation, and reflection.   </a:t>
            </a:r>
          </a:p>
          <a:p>
            <a:pPr marL="0" indent="0">
              <a:buNone/>
            </a:pPr>
            <a:endParaRPr lang="en-US" sz="3500" b="1" dirty="0" smtClean="0">
              <a:solidFill>
                <a:srgbClr val="00B0F0"/>
              </a:solidFill>
            </a:endParaRPr>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368134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t>Posttest	</a:t>
            </a:r>
            <a:endParaRPr lang="en-US" sz="5500" dirty="0"/>
          </a:p>
        </p:txBody>
      </p:sp>
      <p:sp>
        <p:nvSpPr>
          <p:cNvPr id="3" name="Content Placeholder 2"/>
          <p:cNvSpPr>
            <a:spLocks noGrp="1"/>
          </p:cNvSpPr>
          <p:nvPr>
            <p:ph idx="1"/>
          </p:nvPr>
        </p:nvSpPr>
        <p:spPr>
          <a:xfrm>
            <a:off x="3869268" y="226799"/>
            <a:ext cx="7315200" cy="5120640"/>
          </a:xfrm>
        </p:spPr>
        <p:txBody>
          <a:bodyPr/>
          <a:lstStyle/>
          <a:p>
            <a:r>
              <a:rPr lang="en-US" sz="2800" dirty="0" smtClean="0"/>
              <a:t>You are now ready to start planning and implementing Problem-Based Learning in your classroom, but first take the posttest to see what you remember from the unit. </a:t>
            </a:r>
          </a:p>
          <a:p>
            <a:endParaRPr lang="en-US" sz="2800" dirty="0"/>
          </a:p>
          <a:p>
            <a:r>
              <a:rPr lang="en-US" sz="2800" dirty="0" smtClean="0"/>
              <a:t>Click on the following link or copy and paste it into your web browser.</a:t>
            </a:r>
          </a:p>
          <a:p>
            <a:pPr marL="0" indent="0">
              <a:buNone/>
            </a:pPr>
            <a:endParaRPr lang="en-US" dirty="0" smtClean="0"/>
          </a:p>
          <a:p>
            <a:endParaRPr lang="en-US" dirty="0"/>
          </a:p>
        </p:txBody>
      </p:sp>
      <p:sp>
        <p:nvSpPr>
          <p:cNvPr id="7" name="Rectangle 4"/>
          <p:cNvSpPr>
            <a:spLocks noChangeArrowheads="1"/>
          </p:cNvSpPr>
          <p:nvPr/>
        </p:nvSpPr>
        <p:spPr bwMode="auto">
          <a:xfrm>
            <a:off x="4037393" y="3979761"/>
            <a:ext cx="7147075"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500" b="0" i="0" u="none" strike="noStrike" cap="none" normalizeH="0" baseline="0" dirty="0" smtClean="0">
                <a:ln>
                  <a:noFill/>
                </a:ln>
                <a:solidFill>
                  <a:srgbClr val="1155CC"/>
                </a:solidFill>
                <a:effectLst/>
                <a:latin typeface="Arial" panose="020B0604020202020204" pitchFamily="34" charset="0"/>
                <a:ea typeface="Times New Roman" panose="02020603050405020304" pitchFamily="18" charset="0"/>
                <a:cs typeface="Arial" panose="020B0604020202020204" pitchFamily="34" charset="0"/>
                <a:hlinkClick r:id="rId2"/>
              </a:rPr>
              <a:t>https://docs.google.com/forms/d/18aRfZNHoSjwGSP8Zrx1V2jqvDkLeGy_LsWzoTEkEoiA/viewform?c=0&amp;w=1&amp;usp=mail_form_link</a:t>
            </a:r>
            <a:endParaRPr kumimoji="0" lang="en-US" altLang="ja-JP" sz="25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a:hlinkClick r:id="" action="ppaction://hlinkshowjump?jump=endshow"/>
          </p:cNvPr>
          <p:cNvSpPr/>
          <p:nvPr/>
        </p:nvSpPr>
        <p:spPr>
          <a:xfrm>
            <a:off x="5959649" y="5715923"/>
            <a:ext cx="3134438" cy="665018"/>
          </a:xfrm>
          <a:prstGeom prst="rect">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End/Exit Unit</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895128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As you move through the unit…</a:t>
            </a:r>
            <a:endParaRPr lang="en-US" sz="5000" b="1" dirty="0"/>
          </a:p>
        </p:txBody>
      </p:sp>
      <p:sp>
        <p:nvSpPr>
          <p:cNvPr id="3" name="Content Placeholder 2"/>
          <p:cNvSpPr>
            <a:spLocks noGrp="1"/>
          </p:cNvSpPr>
          <p:nvPr>
            <p:ph idx="1"/>
          </p:nvPr>
        </p:nvSpPr>
        <p:spPr>
          <a:xfrm>
            <a:off x="3869268" y="166255"/>
            <a:ext cx="7749538" cy="5569529"/>
          </a:xfrm>
        </p:spPr>
        <p:txBody>
          <a:bodyPr>
            <a:normAutofit/>
          </a:bodyPr>
          <a:lstStyle/>
          <a:p>
            <a:r>
              <a:rPr lang="en-US" sz="2200" dirty="0" smtClean="0"/>
              <a:t>The </a:t>
            </a:r>
            <a:r>
              <a:rPr lang="en-US" sz="2200" b="1" dirty="0" smtClean="0"/>
              <a:t>Title </a:t>
            </a:r>
            <a:r>
              <a:rPr lang="en-US" sz="2200" dirty="0" smtClean="0"/>
              <a:t>for each slide will in the blue box. </a:t>
            </a:r>
          </a:p>
          <a:p>
            <a:pPr marL="0" indent="0">
              <a:buNone/>
            </a:pPr>
            <a:endParaRPr lang="en-US" sz="2200" dirty="0" smtClean="0"/>
          </a:p>
          <a:p>
            <a:r>
              <a:rPr lang="en-US" sz="2400" b="1" dirty="0" smtClean="0"/>
              <a:t>Click here </a:t>
            </a:r>
            <a:r>
              <a:rPr lang="en-US" sz="2400" dirty="0" smtClean="0"/>
              <a:t>to go back to the previous slide to review material. </a:t>
            </a:r>
          </a:p>
          <a:p>
            <a:endParaRPr lang="en-US" sz="2400" dirty="0" smtClean="0"/>
          </a:p>
          <a:p>
            <a:pPr lvl="1" algn="ctr"/>
            <a:r>
              <a:rPr lang="en-US" sz="2400" b="1" dirty="0" smtClean="0"/>
              <a:t>Click here </a:t>
            </a:r>
            <a:r>
              <a:rPr lang="en-US" sz="2400" dirty="0" smtClean="0"/>
              <a:t>to go to the Home Screen to begin lesson again or see overall goals of lesson. </a:t>
            </a:r>
          </a:p>
          <a:p>
            <a:pPr marL="0" indent="0">
              <a:buNone/>
            </a:pPr>
            <a:endParaRPr lang="en-US" sz="2400" dirty="0" smtClean="0"/>
          </a:p>
          <a:p>
            <a:pPr algn="r"/>
            <a:r>
              <a:rPr lang="en-US" sz="2400" b="1" dirty="0" smtClean="0"/>
              <a:t>Click here </a:t>
            </a:r>
            <a:r>
              <a:rPr lang="en-US" sz="2400" dirty="0" smtClean="0"/>
              <a:t>to progress to the next slide.</a:t>
            </a:r>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 name="Straight Arrow Connector 6"/>
          <p:cNvCxnSpPr/>
          <p:nvPr/>
        </p:nvCxnSpPr>
        <p:spPr>
          <a:xfrm>
            <a:off x="8957078" y="4845630"/>
            <a:ext cx="604214" cy="997527"/>
          </a:xfrm>
          <a:prstGeom prst="straightConnector1">
            <a:avLst/>
          </a:prstGeom>
          <a:ln w="38100">
            <a:tailEnd type="triangle"/>
          </a:ln>
        </p:spPr>
        <p:style>
          <a:lnRef idx="1">
            <a:schemeClr val="accent6"/>
          </a:lnRef>
          <a:fillRef idx="0">
            <a:schemeClr val="accent6"/>
          </a:fillRef>
          <a:effectRef idx="0">
            <a:schemeClr val="accent6"/>
          </a:effectRef>
          <a:fontRef idx="minor">
            <a:schemeClr val="tx1"/>
          </a:fontRef>
        </p:style>
      </p:cxn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7" name="Straight Arrow Connector 26"/>
          <p:cNvCxnSpPr/>
          <p:nvPr/>
        </p:nvCxnSpPr>
        <p:spPr>
          <a:xfrm>
            <a:off x="4027435" y="2531226"/>
            <a:ext cx="1542092" cy="3367348"/>
          </a:xfrm>
          <a:prstGeom prst="straightConnector1">
            <a:avLst/>
          </a:prstGeom>
          <a:ln w="38100">
            <a:tailEnd type="triangle"/>
          </a:ln>
        </p:spPr>
        <p:style>
          <a:lnRef idx="1">
            <a:schemeClr val="accent6"/>
          </a:lnRef>
          <a:fillRef idx="0">
            <a:schemeClr val="accent6"/>
          </a:fillRef>
          <a:effectRef idx="0">
            <a:schemeClr val="accent6"/>
          </a:effectRef>
          <a:fontRef idx="minor">
            <a:schemeClr val="tx1"/>
          </a:fontRef>
        </p:style>
      </p:cxnSp>
      <p:cxnSp>
        <p:nvCxnSpPr>
          <p:cNvPr id="29" name="Straight Arrow Connector 28"/>
          <p:cNvCxnSpPr/>
          <p:nvPr/>
        </p:nvCxnSpPr>
        <p:spPr>
          <a:xfrm>
            <a:off x="5569527" y="3534638"/>
            <a:ext cx="1385455" cy="2389914"/>
          </a:xfrm>
          <a:prstGeom prst="straightConnector1">
            <a:avLst/>
          </a:prstGeom>
          <a:ln w="38100">
            <a:tailEnd type="triangle"/>
          </a:ln>
        </p:spPr>
        <p:style>
          <a:lnRef idx="1">
            <a:schemeClr val="accent6"/>
          </a:lnRef>
          <a:fillRef idx="0">
            <a:schemeClr val="accent6"/>
          </a:fillRef>
          <a:effectRef idx="0">
            <a:schemeClr val="accent6"/>
          </a:effectRef>
          <a:fontRef idx="minor">
            <a:schemeClr val="tx1"/>
          </a:fontRef>
        </p:style>
      </p:cxnSp>
      <p:cxnSp>
        <p:nvCxnSpPr>
          <p:cNvPr id="50" name="Straight Arrow Connector 49"/>
          <p:cNvCxnSpPr/>
          <p:nvPr/>
        </p:nvCxnSpPr>
        <p:spPr>
          <a:xfrm flipH="1">
            <a:off x="2881745" y="1312443"/>
            <a:ext cx="1090272" cy="612647"/>
          </a:xfrm>
          <a:prstGeom prst="straightConnector1">
            <a:avLst/>
          </a:prstGeom>
          <a:ln w="38100">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991708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What is Problem-Based Learning? </a:t>
            </a:r>
            <a:endParaRPr lang="en-US" sz="5000" b="1" dirty="0"/>
          </a:p>
        </p:txBody>
      </p:sp>
      <p:sp>
        <p:nvSpPr>
          <p:cNvPr id="3" name="Content Placeholder 2"/>
          <p:cNvSpPr>
            <a:spLocks noGrp="1"/>
          </p:cNvSpPr>
          <p:nvPr>
            <p:ph idx="1"/>
          </p:nvPr>
        </p:nvSpPr>
        <p:spPr>
          <a:xfrm>
            <a:off x="3869268" y="615144"/>
            <a:ext cx="7749538" cy="5328876"/>
          </a:xfrm>
        </p:spPr>
        <p:txBody>
          <a:bodyPr anchor="t">
            <a:normAutofit lnSpcReduction="10000"/>
          </a:bodyPr>
          <a:lstStyle/>
          <a:p>
            <a:pPr marL="0" indent="0">
              <a:buNone/>
            </a:pPr>
            <a:r>
              <a:rPr lang="en-US" sz="2600" dirty="0" smtClean="0"/>
              <a:t>Think about traditional teaching and then look at the PBL example below from a 7</a:t>
            </a:r>
            <a:r>
              <a:rPr lang="en-US" sz="2600" baseline="30000" dirty="0" smtClean="0"/>
              <a:t>th</a:t>
            </a:r>
            <a:r>
              <a:rPr lang="en-US" sz="2600" dirty="0" smtClean="0"/>
              <a:t> grade English classroom.</a:t>
            </a:r>
          </a:p>
          <a:p>
            <a:pPr marL="0" indent="0">
              <a:buNone/>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100" dirty="0"/>
          </a:p>
          <a:p>
            <a:pPr marL="0" indent="0">
              <a:buNone/>
            </a:pPr>
            <a:r>
              <a:rPr lang="en-US" sz="2600" b="1" dirty="0" smtClean="0"/>
              <a:t>How is the above scenario different than the traditional classroom?  Use the differences to form a definition for PBL before clicking to the Next Slide.</a:t>
            </a:r>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Table 5"/>
          <p:cNvGraphicFramePr>
            <a:graphicFrameLocks noGrp="1"/>
          </p:cNvGraphicFramePr>
          <p:nvPr>
            <p:extLst>
              <p:ext uri="{D42A27DB-BD31-4B8C-83A1-F6EECF244321}">
                <p14:modId xmlns:p14="http://schemas.microsoft.com/office/powerpoint/2010/main" val="3590027523"/>
              </p:ext>
            </p:extLst>
          </p:nvPr>
        </p:nvGraphicFramePr>
        <p:xfrm>
          <a:off x="3954463" y="1404107"/>
          <a:ext cx="7579147" cy="3200400"/>
        </p:xfrm>
        <a:graphic>
          <a:graphicData uri="http://schemas.openxmlformats.org/drawingml/2006/table">
            <a:tbl>
              <a:tblPr firstRow="1" bandRow="1">
                <a:tableStyleId>{5C22544A-7EE6-4342-B048-85BDC9FD1C3A}</a:tableStyleId>
              </a:tblPr>
              <a:tblGrid>
                <a:gridCol w="7579147"/>
              </a:tblGrid>
              <a:tr h="281995">
                <a:tc>
                  <a:txBody>
                    <a:bodyPr/>
                    <a:lstStyle/>
                    <a:p>
                      <a:r>
                        <a:rPr lang="en-US" sz="1800" dirty="0" smtClean="0"/>
                        <a:t>Problem-Based</a:t>
                      </a:r>
                      <a:r>
                        <a:rPr lang="en-US" sz="1800" baseline="0" dirty="0" smtClean="0"/>
                        <a:t> Learning</a:t>
                      </a:r>
                      <a:endParaRPr lang="en-US" sz="1800" dirty="0"/>
                    </a:p>
                  </a:txBody>
                  <a:tcPr/>
                </a:tc>
              </a:tr>
              <a:tr h="2447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Open Sans"/>
                        </a:rPr>
                        <a:t>Your organization</a:t>
                      </a:r>
                      <a:r>
                        <a:rPr lang="en-US" sz="1800" b="0" baseline="0" dirty="0" smtClean="0">
                          <a:solidFill>
                            <a:schemeClr val="tx1"/>
                          </a:solidFill>
                          <a:latin typeface="Open Sans"/>
                        </a:rPr>
                        <a:t> </a:t>
                      </a:r>
                      <a:r>
                        <a:rPr lang="en-US" sz="1800" b="0" dirty="0" smtClean="0">
                          <a:solidFill>
                            <a:schemeClr val="tx1"/>
                          </a:solidFill>
                          <a:latin typeface="Open Sans"/>
                        </a:rPr>
                        <a:t>has been selected to send information to the</a:t>
                      </a:r>
                      <a:r>
                        <a:rPr lang="en-US" sz="1800" b="0" baseline="0" dirty="0" smtClean="0">
                          <a:solidFill>
                            <a:schemeClr val="tx1"/>
                          </a:solidFill>
                          <a:latin typeface="Open Sans"/>
                        </a:rPr>
                        <a:t> </a:t>
                      </a:r>
                      <a:r>
                        <a:rPr lang="en-US" sz="1800" b="0" dirty="0" smtClean="0">
                          <a:solidFill>
                            <a:schemeClr val="tx1"/>
                          </a:solidFill>
                          <a:latin typeface="Open Sans"/>
                        </a:rPr>
                        <a:t>state Legislature about school lunches.  You will read a variety of texts</a:t>
                      </a:r>
                      <a:r>
                        <a:rPr lang="en-US" sz="1800" b="0" baseline="0" dirty="0" smtClean="0">
                          <a:solidFill>
                            <a:schemeClr val="tx1"/>
                          </a:solidFill>
                          <a:latin typeface="Open Sans"/>
                        </a:rPr>
                        <a:t> and </a:t>
                      </a:r>
                      <a:r>
                        <a:rPr lang="en-US" sz="1800" b="0" dirty="0" smtClean="0">
                          <a:solidFill>
                            <a:schemeClr val="tx1"/>
                          </a:solidFill>
                          <a:latin typeface="Open Sans"/>
                        </a:rPr>
                        <a:t>conduct research,</a:t>
                      </a:r>
                      <a:r>
                        <a:rPr lang="en-US" sz="1800" b="0" baseline="0" dirty="0" smtClean="0">
                          <a:solidFill>
                            <a:schemeClr val="tx1"/>
                          </a:solidFill>
                          <a:latin typeface="Open Sans"/>
                        </a:rPr>
                        <a:t> with your team,</a:t>
                      </a:r>
                      <a:r>
                        <a:rPr lang="en-US" sz="1800" b="0" dirty="0" smtClean="0">
                          <a:solidFill>
                            <a:schemeClr val="tx1"/>
                          </a:solidFill>
                          <a:latin typeface="Open Sans"/>
                        </a:rPr>
                        <a:t> to</a:t>
                      </a:r>
                      <a:r>
                        <a:rPr lang="en-US" sz="1800" b="0" baseline="0" dirty="0" smtClean="0">
                          <a:solidFill>
                            <a:schemeClr val="tx1"/>
                          </a:solidFill>
                          <a:latin typeface="Open Sans"/>
                        </a:rPr>
                        <a:t> </a:t>
                      </a:r>
                      <a:r>
                        <a:rPr lang="en-US" sz="1800" b="0" dirty="0" smtClean="0">
                          <a:solidFill>
                            <a:schemeClr val="tx1"/>
                          </a:solidFill>
                          <a:latin typeface="Open Sans"/>
                        </a:rPr>
                        <a:t>create one report about various food-related issues, including a page of ten conclusions you have reached about food</a:t>
                      </a:r>
                      <a:r>
                        <a:rPr lang="en-US" sz="1800" b="0" baseline="0" dirty="0" smtClean="0">
                          <a:solidFill>
                            <a:schemeClr val="tx1"/>
                          </a:solidFill>
                          <a:latin typeface="Open Sans"/>
                        </a:rPr>
                        <a:t> and nutrition</a:t>
                      </a:r>
                      <a:r>
                        <a:rPr lang="en-US" sz="1800" b="0" dirty="0" smtClean="0">
                          <a:solidFill>
                            <a:schemeClr val="tx1"/>
                          </a:solidFill>
                          <a:latin typeface="Open Sans"/>
                        </a:rPr>
                        <a:t> that will serve to inform the legislative committee in making decisions about school lunches.  You</a:t>
                      </a:r>
                      <a:r>
                        <a:rPr lang="en-US" sz="1800" b="0" baseline="0" dirty="0" smtClean="0">
                          <a:solidFill>
                            <a:schemeClr val="tx1"/>
                          </a:solidFill>
                          <a:latin typeface="Open Sans"/>
                        </a:rPr>
                        <a:t> and each of your team members is responsible for analyzing data, conducting research on food and food related diseases, and presenting your knowledge to each other before writing the final report. </a:t>
                      </a:r>
                      <a:r>
                        <a:rPr lang="en-US" sz="1800" b="0" dirty="0" smtClean="0">
                          <a:solidFill>
                            <a:schemeClr val="tx1"/>
                          </a:solidFill>
                          <a:latin typeface="Open Sans"/>
                        </a:rPr>
                        <a:t>You will present your findings at a board meeting. </a:t>
                      </a:r>
                      <a:endParaRPr lang="en-US" sz="1800" b="0" dirty="0" smtClean="0">
                        <a:solidFill>
                          <a:schemeClr val="tx1"/>
                        </a:solidFill>
                      </a:endParaRPr>
                    </a:p>
                  </a:txBody>
                  <a:tcPr/>
                </a:tc>
              </a:tr>
            </a:tbl>
          </a:graphicData>
        </a:graphic>
      </p:graphicFrame>
    </p:spTree>
    <p:extLst>
      <p:ext uri="{BB962C8B-B14F-4D97-AF65-F5344CB8AC3E}">
        <p14:creationId xmlns:p14="http://schemas.microsoft.com/office/powerpoint/2010/main" val="6964493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You may have analyzed the example like this…</a:t>
            </a:r>
            <a:endParaRPr lang="en-US" sz="5000" b="1" dirty="0"/>
          </a:p>
        </p:txBody>
      </p:sp>
      <p:sp>
        <p:nvSpPr>
          <p:cNvPr id="3" name="Content Placeholder 2"/>
          <p:cNvSpPr>
            <a:spLocks noGrp="1"/>
          </p:cNvSpPr>
          <p:nvPr>
            <p:ph idx="1"/>
          </p:nvPr>
        </p:nvSpPr>
        <p:spPr>
          <a:xfrm>
            <a:off x="3869268" y="615144"/>
            <a:ext cx="7749538" cy="5120640"/>
          </a:xfrm>
        </p:spPr>
        <p:txBody>
          <a:bodyPr>
            <a:normAutofit/>
          </a:bodyPr>
          <a:lstStyle/>
          <a:p>
            <a:pPr marL="0" indent="0">
              <a:buNone/>
            </a:pPr>
            <a:endParaRPr lang="en-US" sz="2200" dirty="0" smtClean="0"/>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431080331"/>
              </p:ext>
            </p:extLst>
          </p:nvPr>
        </p:nvGraphicFramePr>
        <p:xfrm>
          <a:off x="4814981" y="1438104"/>
          <a:ext cx="5702155" cy="4297680"/>
        </p:xfrm>
        <a:graphic>
          <a:graphicData uri="http://schemas.openxmlformats.org/drawingml/2006/table">
            <a:tbl>
              <a:tblPr firstRow="1" bandRow="1">
                <a:tableStyleId>{5C22544A-7EE6-4342-B048-85BDC9FD1C3A}</a:tableStyleId>
              </a:tblPr>
              <a:tblGrid>
                <a:gridCol w="5702155"/>
              </a:tblGrid>
              <a:tr h="0">
                <a:tc>
                  <a:txBody>
                    <a:bodyPr/>
                    <a:lstStyle/>
                    <a:p>
                      <a:r>
                        <a:rPr lang="en-US" dirty="0" smtClean="0"/>
                        <a:t>Problem-Based</a:t>
                      </a:r>
                      <a:r>
                        <a:rPr lang="en-US" baseline="0" dirty="0" smtClean="0"/>
                        <a:t> Learning</a:t>
                      </a:r>
                      <a:endParaRPr lang="en-US" dirty="0"/>
                    </a:p>
                  </a:txBody>
                  <a:tcPr/>
                </a:tc>
              </a:tr>
              <a:tr h="26062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70C0"/>
                          </a:solidFill>
                          <a:latin typeface="Open Sans"/>
                        </a:rPr>
                        <a:t>Your organization</a:t>
                      </a:r>
                      <a:r>
                        <a:rPr lang="en-US" b="1" baseline="0" dirty="0" smtClean="0">
                          <a:solidFill>
                            <a:srgbClr val="0070C0"/>
                          </a:solidFill>
                          <a:latin typeface="Open Sans"/>
                        </a:rPr>
                        <a:t> </a:t>
                      </a:r>
                      <a:r>
                        <a:rPr lang="en-US" b="1" dirty="0" smtClean="0">
                          <a:solidFill>
                            <a:srgbClr val="FF0000"/>
                          </a:solidFill>
                          <a:latin typeface="Open Sans"/>
                        </a:rPr>
                        <a:t>has been selected to send information to the</a:t>
                      </a:r>
                      <a:r>
                        <a:rPr lang="en-US" b="1" baseline="0" dirty="0" smtClean="0">
                          <a:solidFill>
                            <a:srgbClr val="FF0000"/>
                          </a:solidFill>
                          <a:latin typeface="Open Sans"/>
                        </a:rPr>
                        <a:t> </a:t>
                      </a:r>
                      <a:r>
                        <a:rPr lang="en-US" b="1" dirty="0" smtClean="0">
                          <a:solidFill>
                            <a:srgbClr val="FF0000"/>
                          </a:solidFill>
                          <a:latin typeface="Open Sans"/>
                        </a:rPr>
                        <a:t>state Legislature </a:t>
                      </a:r>
                      <a:r>
                        <a:rPr lang="en-US" b="0" dirty="0" smtClean="0">
                          <a:solidFill>
                            <a:schemeClr val="tx1"/>
                          </a:solidFill>
                          <a:latin typeface="Open Sans"/>
                        </a:rPr>
                        <a:t>about school lunches.  You will read a variety of texts</a:t>
                      </a:r>
                      <a:r>
                        <a:rPr lang="en-US" b="0" baseline="0" dirty="0" smtClean="0">
                          <a:solidFill>
                            <a:schemeClr val="tx1"/>
                          </a:solidFill>
                          <a:latin typeface="Open Sans"/>
                        </a:rPr>
                        <a:t> and </a:t>
                      </a:r>
                      <a:r>
                        <a:rPr lang="en-US" b="0" dirty="0" smtClean="0">
                          <a:solidFill>
                            <a:schemeClr val="tx1"/>
                          </a:solidFill>
                          <a:latin typeface="Open Sans"/>
                        </a:rPr>
                        <a:t>conduct research,</a:t>
                      </a:r>
                      <a:r>
                        <a:rPr lang="en-US" b="0" baseline="0" dirty="0" smtClean="0">
                          <a:solidFill>
                            <a:schemeClr val="tx1"/>
                          </a:solidFill>
                          <a:latin typeface="Open Sans"/>
                        </a:rPr>
                        <a:t> </a:t>
                      </a:r>
                      <a:r>
                        <a:rPr lang="en-US" b="1" baseline="0" dirty="0" smtClean="0">
                          <a:solidFill>
                            <a:schemeClr val="accent2"/>
                          </a:solidFill>
                          <a:latin typeface="Open Sans"/>
                        </a:rPr>
                        <a:t>with your team</a:t>
                      </a:r>
                      <a:r>
                        <a:rPr lang="en-US" b="0" baseline="0" dirty="0" smtClean="0">
                          <a:solidFill>
                            <a:schemeClr val="tx1"/>
                          </a:solidFill>
                          <a:latin typeface="Open Sans"/>
                        </a:rPr>
                        <a:t>,</a:t>
                      </a:r>
                      <a:r>
                        <a:rPr lang="en-US" b="0" dirty="0" smtClean="0">
                          <a:solidFill>
                            <a:schemeClr val="tx1"/>
                          </a:solidFill>
                          <a:latin typeface="Open Sans"/>
                        </a:rPr>
                        <a:t> to</a:t>
                      </a:r>
                      <a:r>
                        <a:rPr lang="en-US" b="0" baseline="0" dirty="0" smtClean="0">
                          <a:solidFill>
                            <a:schemeClr val="tx1"/>
                          </a:solidFill>
                          <a:latin typeface="Open Sans"/>
                        </a:rPr>
                        <a:t> </a:t>
                      </a:r>
                      <a:r>
                        <a:rPr lang="en-US" b="0" dirty="0" smtClean="0">
                          <a:solidFill>
                            <a:schemeClr val="tx1"/>
                          </a:solidFill>
                          <a:latin typeface="Open Sans"/>
                        </a:rPr>
                        <a:t>create one report about various food-related issues, including a page of ten conclusions you have reached about food</a:t>
                      </a:r>
                      <a:r>
                        <a:rPr lang="en-US" b="0" baseline="0" dirty="0" smtClean="0">
                          <a:solidFill>
                            <a:schemeClr val="tx1"/>
                          </a:solidFill>
                          <a:latin typeface="Open Sans"/>
                        </a:rPr>
                        <a:t> and nutrition</a:t>
                      </a:r>
                      <a:r>
                        <a:rPr lang="en-US" b="0" dirty="0" smtClean="0">
                          <a:solidFill>
                            <a:schemeClr val="tx1"/>
                          </a:solidFill>
                          <a:latin typeface="Open Sans"/>
                        </a:rPr>
                        <a:t> </a:t>
                      </a:r>
                      <a:r>
                        <a:rPr lang="en-US" b="1" dirty="0" smtClean="0">
                          <a:solidFill>
                            <a:srgbClr val="FF0000"/>
                          </a:solidFill>
                          <a:latin typeface="Open Sans"/>
                        </a:rPr>
                        <a:t>that will serve to inform the legislative committee in making decisions about school lunches.  </a:t>
                      </a:r>
                      <a:r>
                        <a:rPr lang="en-US" b="0" dirty="0" smtClean="0">
                          <a:solidFill>
                            <a:schemeClr val="tx1"/>
                          </a:solidFill>
                          <a:latin typeface="Open Sans"/>
                        </a:rPr>
                        <a:t>You</a:t>
                      </a:r>
                      <a:r>
                        <a:rPr lang="en-US" b="0" baseline="0" dirty="0" smtClean="0">
                          <a:solidFill>
                            <a:schemeClr val="tx1"/>
                          </a:solidFill>
                          <a:latin typeface="Open Sans"/>
                        </a:rPr>
                        <a:t> and each of your team members is responsible for </a:t>
                      </a:r>
                      <a:r>
                        <a:rPr lang="en-US" b="1" baseline="0" dirty="0" smtClean="0">
                          <a:solidFill>
                            <a:srgbClr val="00B050"/>
                          </a:solidFill>
                          <a:latin typeface="Open Sans"/>
                        </a:rPr>
                        <a:t>analyzing data, conducting research on food and food related diseases</a:t>
                      </a:r>
                      <a:r>
                        <a:rPr lang="en-US" b="0" baseline="0" dirty="0" smtClean="0">
                          <a:solidFill>
                            <a:schemeClr val="tx1"/>
                          </a:solidFill>
                          <a:latin typeface="Open Sans"/>
                        </a:rPr>
                        <a:t>, and presenting your knowledge to each other before writing the final report. </a:t>
                      </a:r>
                      <a:r>
                        <a:rPr lang="en-US" b="0" dirty="0" smtClean="0">
                          <a:solidFill>
                            <a:schemeClr val="tx1"/>
                          </a:solidFill>
                          <a:latin typeface="Open Sans"/>
                        </a:rPr>
                        <a:t>You will present your findings at a board meeting. </a:t>
                      </a:r>
                      <a:endParaRPr lang="en-US" b="0" dirty="0" smtClean="0">
                        <a:solidFill>
                          <a:schemeClr val="tx1"/>
                        </a:solidFill>
                      </a:endParaRPr>
                    </a:p>
                  </a:txBody>
                  <a:tcPr/>
                </a:tc>
              </a:tr>
            </a:tbl>
          </a:graphicData>
        </a:graphic>
      </p:graphicFrame>
      <p:sp>
        <p:nvSpPr>
          <p:cNvPr id="6" name="Rectangle 5"/>
          <p:cNvSpPr/>
          <p:nvPr/>
        </p:nvSpPr>
        <p:spPr>
          <a:xfrm>
            <a:off x="3579855" y="1359135"/>
            <a:ext cx="1070666" cy="145472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Real-World Scenario</a:t>
            </a:r>
            <a:endParaRPr lang="en-US" dirty="0"/>
          </a:p>
        </p:txBody>
      </p:sp>
      <p:sp>
        <p:nvSpPr>
          <p:cNvPr id="13" name="Rectangle 12"/>
          <p:cNvSpPr/>
          <p:nvPr/>
        </p:nvSpPr>
        <p:spPr>
          <a:xfrm>
            <a:off x="8341576" y="557306"/>
            <a:ext cx="1740289" cy="7049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Collaborative</a:t>
            </a:r>
            <a:endParaRPr lang="en-US" dirty="0"/>
          </a:p>
        </p:txBody>
      </p:sp>
      <p:sp>
        <p:nvSpPr>
          <p:cNvPr id="14" name="Rectangle 13"/>
          <p:cNvSpPr/>
          <p:nvPr/>
        </p:nvSpPr>
        <p:spPr>
          <a:xfrm>
            <a:off x="3579855" y="3422572"/>
            <a:ext cx="1070666" cy="188364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Math and Science in an English Unit</a:t>
            </a:r>
            <a:endParaRPr lang="en-US" dirty="0"/>
          </a:p>
        </p:txBody>
      </p:sp>
      <p:sp>
        <p:nvSpPr>
          <p:cNvPr id="16" name="Rectangle 15"/>
          <p:cNvSpPr/>
          <p:nvPr/>
        </p:nvSpPr>
        <p:spPr>
          <a:xfrm>
            <a:off x="5220309" y="557306"/>
            <a:ext cx="2445749" cy="704963"/>
          </a:xfrm>
          <a:prstGeom prst="rect">
            <a:avLst/>
          </a:prstGeom>
          <a:solidFill>
            <a:srgbClr val="0070C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Different role other than a student</a:t>
            </a:r>
            <a:endParaRPr lang="en-US" dirty="0"/>
          </a:p>
        </p:txBody>
      </p:sp>
      <p:sp>
        <p:nvSpPr>
          <p:cNvPr id="17" name="Rectangle 16"/>
          <p:cNvSpPr/>
          <p:nvPr/>
        </p:nvSpPr>
        <p:spPr>
          <a:xfrm>
            <a:off x="10613420" y="1351894"/>
            <a:ext cx="1118024" cy="4141356"/>
          </a:xfrm>
          <a:prstGeom prst="rect">
            <a:avLst/>
          </a:prstGeom>
          <a:solidFill>
            <a:srgbClr val="00B0F0"/>
          </a:solidFill>
          <a:ln>
            <a:solidFill>
              <a:srgbClr val="00B0F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Student-centered:</a:t>
            </a:r>
          </a:p>
          <a:p>
            <a:pPr algn="ctr"/>
            <a:endParaRPr lang="en-US" dirty="0" smtClean="0"/>
          </a:p>
          <a:p>
            <a:pPr algn="ctr"/>
            <a:r>
              <a:rPr lang="en-US" dirty="0" smtClean="0"/>
              <a:t>Students have more control</a:t>
            </a:r>
          </a:p>
          <a:p>
            <a:pPr algn="ctr"/>
            <a:r>
              <a:rPr lang="en-US" dirty="0" smtClean="0"/>
              <a:t>And decide the process</a:t>
            </a:r>
            <a:endParaRPr lang="en-US" dirty="0"/>
          </a:p>
          <a:p>
            <a:pPr algn="ctr"/>
            <a:endParaRPr lang="en-US" dirty="0"/>
          </a:p>
        </p:txBody>
      </p:sp>
    </p:spTree>
    <p:extLst>
      <p:ext uri="{BB962C8B-B14F-4D97-AF65-F5344CB8AC3E}">
        <p14:creationId xmlns:p14="http://schemas.microsoft.com/office/powerpoint/2010/main" val="7357021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Defining Problem-Based Learning</a:t>
            </a:r>
            <a:endParaRPr lang="en-US" sz="5000" b="1" dirty="0"/>
          </a:p>
        </p:txBody>
      </p:sp>
      <p:sp>
        <p:nvSpPr>
          <p:cNvPr id="3" name="Content Placeholder 2"/>
          <p:cNvSpPr>
            <a:spLocks noGrp="1"/>
          </p:cNvSpPr>
          <p:nvPr>
            <p:ph idx="1"/>
          </p:nvPr>
        </p:nvSpPr>
        <p:spPr>
          <a:xfrm>
            <a:off x="3869268" y="615144"/>
            <a:ext cx="7749538" cy="5120640"/>
          </a:xfrm>
        </p:spPr>
        <p:txBody>
          <a:bodyPr>
            <a:normAutofit lnSpcReduction="10000"/>
          </a:bodyPr>
          <a:lstStyle/>
          <a:p>
            <a:endParaRPr lang="en-US" sz="2200" dirty="0" smtClean="0"/>
          </a:p>
          <a:p>
            <a:pPr marL="0" indent="0">
              <a:buNone/>
            </a:pPr>
            <a:r>
              <a:rPr lang="en-US" sz="2400" b="1" dirty="0" smtClean="0"/>
              <a:t>And your definition may have been similar to what is below:</a:t>
            </a:r>
          </a:p>
          <a:p>
            <a:pPr lvl="0"/>
            <a:r>
              <a:rPr lang="en-US" sz="2400" dirty="0" smtClean="0"/>
              <a:t>PBL is </a:t>
            </a:r>
            <a:r>
              <a:rPr lang="en-US" sz="2400" dirty="0"/>
              <a:t>curriculum model where students have more control over their own learning and the processes involved. </a:t>
            </a:r>
            <a:endParaRPr lang="en-US" sz="2400" dirty="0" smtClean="0"/>
          </a:p>
          <a:p>
            <a:pPr marL="0" lvl="0" indent="0">
              <a:buNone/>
            </a:pPr>
            <a:r>
              <a:rPr lang="en-US" sz="2400" dirty="0"/>
              <a:t>	</a:t>
            </a:r>
            <a:r>
              <a:rPr lang="en-US" sz="2200" dirty="0"/>
              <a:t> </a:t>
            </a:r>
            <a:r>
              <a:rPr lang="en-US" sz="2200" dirty="0" smtClean="0"/>
              <a:t>-PBL is more student-centered and incorporates more 	than one discipline. </a:t>
            </a:r>
          </a:p>
          <a:p>
            <a:pPr marL="0" lvl="0" indent="0">
              <a:buNone/>
            </a:pPr>
            <a:endParaRPr lang="en-US" sz="1000" dirty="0"/>
          </a:p>
          <a:p>
            <a:pPr lvl="0"/>
            <a:r>
              <a:rPr lang="en-US" sz="2400" dirty="0"/>
              <a:t>“The problem-based learning (PBL) model makes learning more meaningful and applicable to the real world” (Chapman &amp; King, 2012).</a:t>
            </a:r>
          </a:p>
          <a:p>
            <a:pPr marL="0" indent="0">
              <a:buNone/>
            </a:pPr>
            <a:r>
              <a:rPr lang="en-US" sz="2200" dirty="0" smtClean="0"/>
              <a:t>	-The students often take on different roles, such as 	historians, astronauts, designers, CEOs, and are working 	toward solving a problem that is set in a real world 	scenario.</a:t>
            </a:r>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469611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929872"/>
            <a:ext cx="2947482" cy="4601183"/>
          </a:xfrm>
        </p:spPr>
        <p:txBody>
          <a:bodyPr anchor="ctr">
            <a:normAutofit/>
          </a:bodyPr>
          <a:lstStyle/>
          <a:p>
            <a:pPr algn="ctr"/>
            <a:r>
              <a:rPr lang="en-US" sz="5000" b="1" dirty="0" smtClean="0"/>
              <a:t>Problem- Based Learning is…</a:t>
            </a:r>
            <a:endParaRPr lang="en-US" sz="5000" b="1" dirty="0"/>
          </a:p>
        </p:txBody>
      </p:sp>
      <p:sp>
        <p:nvSpPr>
          <p:cNvPr id="3" name="Content Placeholder 2"/>
          <p:cNvSpPr>
            <a:spLocks noGrp="1"/>
          </p:cNvSpPr>
          <p:nvPr>
            <p:ph idx="1"/>
          </p:nvPr>
        </p:nvSpPr>
        <p:spPr>
          <a:xfrm>
            <a:off x="3869268" y="615144"/>
            <a:ext cx="7749538" cy="5120640"/>
          </a:xfrm>
        </p:spPr>
        <p:txBody>
          <a:bodyPr>
            <a:normAutofit/>
          </a:bodyPr>
          <a:lstStyle/>
          <a:p>
            <a:endParaRPr lang="en-US" sz="2200" dirty="0" smtClean="0"/>
          </a:p>
          <a:p>
            <a:r>
              <a:rPr lang="en-US" sz="2400" dirty="0" smtClean="0"/>
              <a:t>transdisciplinary</a:t>
            </a:r>
            <a:r>
              <a:rPr lang="en-US" sz="2400" dirty="0"/>
              <a:t>.</a:t>
            </a:r>
          </a:p>
          <a:p>
            <a:endParaRPr lang="en-US" sz="800" dirty="0"/>
          </a:p>
          <a:p>
            <a:r>
              <a:rPr lang="en-US" sz="2400" dirty="0" smtClean="0"/>
              <a:t>grounded </a:t>
            </a:r>
            <a:r>
              <a:rPr lang="en-US" sz="2400" dirty="0"/>
              <a:t>in the project method of the progressive education era.</a:t>
            </a:r>
          </a:p>
          <a:p>
            <a:endParaRPr lang="en-US" sz="800" dirty="0"/>
          </a:p>
          <a:p>
            <a:r>
              <a:rPr lang="en-US" sz="2400" dirty="0"/>
              <a:t>a</a:t>
            </a:r>
            <a:r>
              <a:rPr lang="en-US" sz="2400" dirty="0" smtClean="0"/>
              <a:t> model that begins with a problem or question rather than with a discipline or set of disciplines.</a:t>
            </a:r>
            <a:endParaRPr lang="en-US" sz="2400" dirty="0"/>
          </a:p>
        </p:txBody>
      </p:sp>
      <p:grpSp>
        <p:nvGrpSpPr>
          <p:cNvPr id="10" name="Group 9"/>
          <p:cNvGrpSpPr/>
          <p:nvPr/>
        </p:nvGrpSpPr>
        <p:grpSpPr>
          <a:xfrm>
            <a:off x="9393382" y="5950530"/>
            <a:ext cx="2225424" cy="665018"/>
            <a:chOff x="8931024" y="5984748"/>
            <a:chExt cx="2687782" cy="665018"/>
          </a:xfrm>
        </p:grpSpPr>
        <p:sp>
          <p:nvSpPr>
            <p:cNvPr id="4" name="Rectangle 3">
              <a:hlinkClick r:id="" action="ppaction://hlinkshowjump?jump=next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Next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5" name="Right Arrow 4"/>
            <p:cNvSpPr>
              <a:spLocks noChangeAspect="1"/>
            </p:cNvSpPr>
            <p:nvPr/>
          </p:nvSpPr>
          <p:spPr>
            <a:xfrm>
              <a:off x="11184468"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hlinkClick r:id="rId2" action="ppaction://hlinksldjump"/>
          </p:cNvPr>
          <p:cNvSpPr/>
          <p:nvPr/>
        </p:nvSpPr>
        <p:spPr>
          <a:xfrm>
            <a:off x="6854689" y="5950530"/>
            <a:ext cx="2225424"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Home</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grpSp>
        <p:nvGrpSpPr>
          <p:cNvPr id="23" name="Group 22"/>
          <p:cNvGrpSpPr/>
          <p:nvPr/>
        </p:nvGrpSpPr>
        <p:grpSpPr>
          <a:xfrm>
            <a:off x="4315996" y="5950530"/>
            <a:ext cx="2225424" cy="665018"/>
            <a:chOff x="8931024" y="5984748"/>
            <a:chExt cx="2687782" cy="665018"/>
          </a:xfrm>
        </p:grpSpPr>
        <p:sp>
          <p:nvSpPr>
            <p:cNvPr id="24" name="Rectangle 23">
              <a:hlinkClick r:id="" action="ppaction://hlinkshowjump?jump=previousslide"/>
            </p:cNvPr>
            <p:cNvSpPr/>
            <p:nvPr/>
          </p:nvSpPr>
          <p:spPr>
            <a:xfrm>
              <a:off x="8931024" y="5984748"/>
              <a:ext cx="2687782" cy="6650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    Previous Slide </a:t>
              </a:r>
              <a:endParaRPr lang="en-US" sz="2000" b="1" dirty="0">
                <a:ln w="0"/>
                <a:solidFill>
                  <a:schemeClr val="tx1"/>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endParaRPr>
            </a:p>
          </p:txBody>
        </p:sp>
        <p:sp>
          <p:nvSpPr>
            <p:cNvPr id="25" name="Right Arrow 24"/>
            <p:cNvSpPr>
              <a:spLocks noChangeAspect="1"/>
            </p:cNvSpPr>
            <p:nvPr/>
          </p:nvSpPr>
          <p:spPr>
            <a:xfrm flipH="1">
              <a:off x="9064887" y="6199494"/>
              <a:ext cx="270163" cy="229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82939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7017</TotalTime>
  <Words>2470</Words>
  <Application>Microsoft Office PowerPoint</Application>
  <PresentationFormat>Widescreen</PresentationFormat>
  <Paragraphs>396</Paragraphs>
  <Slides>46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46</vt:i4>
      </vt:variant>
    </vt:vector>
  </HeadingPairs>
  <TitlesOfParts>
    <vt:vector size="58" baseType="lpstr">
      <vt:lpstr>MS Gothic</vt:lpstr>
      <vt:lpstr>SimSun</vt:lpstr>
      <vt:lpstr>Aharoni</vt:lpstr>
      <vt:lpstr>Arial</vt:lpstr>
      <vt:lpstr>Arial Black</vt:lpstr>
      <vt:lpstr>Corbel</vt:lpstr>
      <vt:lpstr>Open Sans</vt:lpstr>
      <vt:lpstr>Tahoma</vt:lpstr>
      <vt:lpstr>Times New Roman</vt:lpstr>
      <vt:lpstr>Wingdings</vt:lpstr>
      <vt:lpstr>Wingdings 2</vt:lpstr>
      <vt:lpstr>Frame</vt:lpstr>
      <vt:lpstr>Problem-Based Learning</vt:lpstr>
      <vt:lpstr>Goals for the Lesson on Problem-Based Learning</vt:lpstr>
      <vt:lpstr>Goals and Objectives for the PBL Unit</vt:lpstr>
      <vt:lpstr>Problem-Based Learning</vt:lpstr>
      <vt:lpstr>As you move through the unit…</vt:lpstr>
      <vt:lpstr>What is Problem-Based Learning? </vt:lpstr>
      <vt:lpstr>You may have analyzed the example like this…</vt:lpstr>
      <vt:lpstr>Defining Problem-Based Learning</vt:lpstr>
      <vt:lpstr>Problem- Based Learning is…</vt:lpstr>
      <vt:lpstr>Problem- Based Learning is NOT…</vt:lpstr>
      <vt:lpstr>Time to Practice</vt:lpstr>
      <vt:lpstr>True or False</vt:lpstr>
      <vt:lpstr>Incorrect </vt:lpstr>
      <vt:lpstr>Correct</vt:lpstr>
      <vt:lpstr>True or False</vt:lpstr>
      <vt:lpstr>Correct</vt:lpstr>
      <vt:lpstr>Incorrect </vt:lpstr>
      <vt:lpstr>Goal #1 is COMPLETE!</vt:lpstr>
      <vt:lpstr>Different types of Problem-Based Learning</vt:lpstr>
      <vt:lpstr>First, let’s define Project- and Problem-Based Learning</vt:lpstr>
      <vt:lpstr>Now, let’s compare Project- and Problem-Based Learning.</vt:lpstr>
      <vt:lpstr>Multiple Choice Question</vt:lpstr>
      <vt:lpstr>Incorrect </vt:lpstr>
      <vt:lpstr>Incorrect </vt:lpstr>
      <vt:lpstr>Correct</vt:lpstr>
      <vt:lpstr>Select all that apply.  (You cannot unclick the options, so choose carefully)   </vt:lpstr>
      <vt:lpstr>Multiple Choice Question</vt:lpstr>
      <vt:lpstr>Incorrect </vt:lpstr>
      <vt:lpstr>Incorrect </vt:lpstr>
      <vt:lpstr>Correct</vt:lpstr>
      <vt:lpstr>Select all that apply. (You cannot unclick the options, so choose carefully) </vt:lpstr>
      <vt:lpstr>Goal #2 is COMPLETE!</vt:lpstr>
      <vt:lpstr>Finally, let’s take a look at implementing PBL…</vt:lpstr>
      <vt:lpstr>You may have decided by examining a few of these aspects…</vt:lpstr>
      <vt:lpstr>Time to Practice</vt:lpstr>
      <vt:lpstr>Example or Non-Example</vt:lpstr>
      <vt:lpstr>Incorrect</vt:lpstr>
      <vt:lpstr>Correct</vt:lpstr>
      <vt:lpstr>Example or Non-Example</vt:lpstr>
      <vt:lpstr>Incorrect</vt:lpstr>
      <vt:lpstr>Correct</vt:lpstr>
      <vt:lpstr>Before you continue to the steps on the next page…</vt:lpstr>
      <vt:lpstr>Let’s look at the steps to implement PBL…</vt:lpstr>
      <vt:lpstr>Put the following steps in order and then click to see if you are correct.</vt:lpstr>
      <vt:lpstr>A few things to note about implementing PBL…</vt:lpstr>
      <vt:lpstr>Posttest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Chelsey</dc:creator>
  <cp:lastModifiedBy>Chelsey</cp:lastModifiedBy>
  <cp:revision>69</cp:revision>
  <dcterms:created xsi:type="dcterms:W3CDTF">2016-02-23T14:47:14Z</dcterms:created>
  <dcterms:modified xsi:type="dcterms:W3CDTF">2016-02-28T23:03:07Z</dcterms:modified>
</cp:coreProperties>
</file>